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306" r:id="rId4"/>
    <p:sldId id="307" r:id="rId5"/>
    <p:sldId id="257" r:id="rId6"/>
    <p:sldId id="258" r:id="rId7"/>
    <p:sldId id="341" r:id="rId8"/>
    <p:sldId id="318" r:id="rId9"/>
    <p:sldId id="332" r:id="rId10"/>
    <p:sldId id="314" r:id="rId11"/>
    <p:sldId id="316" r:id="rId12"/>
    <p:sldId id="317" r:id="rId13"/>
    <p:sldId id="333" r:id="rId14"/>
    <p:sldId id="313" r:id="rId15"/>
    <p:sldId id="308" r:id="rId16"/>
    <p:sldId id="310" r:id="rId17"/>
    <p:sldId id="335" r:id="rId18"/>
    <p:sldId id="338" r:id="rId19"/>
    <p:sldId id="312" r:id="rId20"/>
    <p:sldId id="309" r:id="rId21"/>
    <p:sldId id="311" r:id="rId22"/>
    <p:sldId id="336" r:id="rId23"/>
    <p:sldId id="339" r:id="rId24"/>
    <p:sldId id="324" r:id="rId25"/>
    <p:sldId id="325" r:id="rId26"/>
    <p:sldId id="323" r:id="rId27"/>
    <p:sldId id="326" r:id="rId28"/>
    <p:sldId id="340" r:id="rId29"/>
    <p:sldId id="330" r:id="rId30"/>
    <p:sldId id="329" r:id="rId31"/>
    <p:sldId id="322" r:id="rId32"/>
    <p:sldId id="334" r:id="rId33"/>
    <p:sldId id="327" r:id="rId34"/>
    <p:sldId id="331" r:id="rId35"/>
    <p:sldId id="328" r:id="rId36"/>
    <p:sldId id="320" r:id="rId37"/>
    <p:sldId id="275"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ECC"/>
    <a:srgbClr val="EDAD9C"/>
    <a:srgbClr val="1993AE"/>
    <a:srgbClr val="0085A2"/>
    <a:srgbClr val="118FAA"/>
    <a:srgbClr val="4875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00" autoAdjust="0"/>
    <p:restoredTop sz="94660"/>
  </p:normalViewPr>
  <p:slideViewPr>
    <p:cSldViewPr snapToGrid="0" showGuides="1">
      <p:cViewPr varScale="1">
        <p:scale>
          <a:sx n="83" d="100"/>
          <a:sy n="83" d="100"/>
        </p:scale>
        <p:origin x="96" y="245"/>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634D7-FA93-4ECB-8307-88279DB16333}" type="datetimeFigureOut">
              <a:rPr lang="zh-CN" altLang="en-US" smtClean="0"/>
              <a:t>2019/11/29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6838D-54B0-4CC4-AE08-BA9D2F2CB5B7}" type="slidenum">
              <a:rPr lang="zh-CN" altLang="en-US" smtClean="0"/>
              <a:t>‹#›</a:t>
            </a:fld>
            <a:endParaRPr lang="zh-CN" altLang="en-US"/>
          </a:p>
        </p:txBody>
      </p:sp>
    </p:spTree>
    <p:extLst>
      <p:ext uri="{BB962C8B-B14F-4D97-AF65-F5344CB8AC3E}">
        <p14:creationId xmlns:p14="http://schemas.microsoft.com/office/powerpoint/2010/main" val="1557508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a:t>
            </a:fld>
            <a:endParaRPr lang="zh-CN" altLang="en-US"/>
          </a:p>
        </p:txBody>
      </p:sp>
    </p:spTree>
    <p:extLst>
      <p:ext uri="{BB962C8B-B14F-4D97-AF65-F5344CB8AC3E}">
        <p14:creationId xmlns:p14="http://schemas.microsoft.com/office/powerpoint/2010/main" val="286077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10</a:t>
            </a:fld>
            <a:endParaRPr lang="zh-CN" altLang="en-US"/>
          </a:p>
        </p:txBody>
      </p:sp>
    </p:spTree>
    <p:extLst>
      <p:ext uri="{BB962C8B-B14F-4D97-AF65-F5344CB8AC3E}">
        <p14:creationId xmlns:p14="http://schemas.microsoft.com/office/powerpoint/2010/main" val="411450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11</a:t>
            </a:fld>
            <a:endParaRPr lang="zh-CN" altLang="en-US"/>
          </a:p>
        </p:txBody>
      </p:sp>
    </p:spTree>
    <p:extLst>
      <p:ext uri="{BB962C8B-B14F-4D97-AF65-F5344CB8AC3E}">
        <p14:creationId xmlns:p14="http://schemas.microsoft.com/office/powerpoint/2010/main" val="3392417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12</a:t>
            </a:fld>
            <a:endParaRPr lang="zh-CN" altLang="en-US"/>
          </a:p>
        </p:txBody>
      </p:sp>
    </p:spTree>
    <p:extLst>
      <p:ext uri="{BB962C8B-B14F-4D97-AF65-F5344CB8AC3E}">
        <p14:creationId xmlns:p14="http://schemas.microsoft.com/office/powerpoint/2010/main" val="2539114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13</a:t>
            </a:fld>
            <a:endParaRPr lang="zh-CN" altLang="en-US"/>
          </a:p>
        </p:txBody>
      </p:sp>
    </p:spTree>
    <p:extLst>
      <p:ext uri="{BB962C8B-B14F-4D97-AF65-F5344CB8AC3E}">
        <p14:creationId xmlns:p14="http://schemas.microsoft.com/office/powerpoint/2010/main" val="661199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14</a:t>
            </a:fld>
            <a:endParaRPr lang="zh-CN" altLang="en-US"/>
          </a:p>
        </p:txBody>
      </p:sp>
    </p:spTree>
    <p:extLst>
      <p:ext uri="{BB962C8B-B14F-4D97-AF65-F5344CB8AC3E}">
        <p14:creationId xmlns:p14="http://schemas.microsoft.com/office/powerpoint/2010/main" val="128993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15</a:t>
            </a:fld>
            <a:endParaRPr lang="zh-CN" altLang="en-US"/>
          </a:p>
        </p:txBody>
      </p:sp>
    </p:spTree>
    <p:extLst>
      <p:ext uri="{BB962C8B-B14F-4D97-AF65-F5344CB8AC3E}">
        <p14:creationId xmlns:p14="http://schemas.microsoft.com/office/powerpoint/2010/main" val="259379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16</a:t>
            </a:fld>
            <a:endParaRPr lang="zh-CN" altLang="en-US"/>
          </a:p>
        </p:txBody>
      </p:sp>
    </p:spTree>
    <p:extLst>
      <p:ext uri="{BB962C8B-B14F-4D97-AF65-F5344CB8AC3E}">
        <p14:creationId xmlns:p14="http://schemas.microsoft.com/office/powerpoint/2010/main" val="296904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17</a:t>
            </a:fld>
            <a:endParaRPr lang="zh-CN" altLang="en-US"/>
          </a:p>
        </p:txBody>
      </p:sp>
    </p:spTree>
    <p:extLst>
      <p:ext uri="{BB962C8B-B14F-4D97-AF65-F5344CB8AC3E}">
        <p14:creationId xmlns:p14="http://schemas.microsoft.com/office/powerpoint/2010/main" val="383272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18</a:t>
            </a:fld>
            <a:endParaRPr lang="zh-CN" altLang="en-US"/>
          </a:p>
        </p:txBody>
      </p:sp>
    </p:spTree>
    <p:extLst>
      <p:ext uri="{BB962C8B-B14F-4D97-AF65-F5344CB8AC3E}">
        <p14:creationId xmlns:p14="http://schemas.microsoft.com/office/powerpoint/2010/main" val="2098533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19</a:t>
            </a:fld>
            <a:endParaRPr lang="zh-CN" altLang="en-US"/>
          </a:p>
        </p:txBody>
      </p:sp>
    </p:spTree>
    <p:extLst>
      <p:ext uri="{BB962C8B-B14F-4D97-AF65-F5344CB8AC3E}">
        <p14:creationId xmlns:p14="http://schemas.microsoft.com/office/powerpoint/2010/main" val="101623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a:t>
            </a:fld>
            <a:endParaRPr lang="zh-CN" altLang="en-US"/>
          </a:p>
        </p:txBody>
      </p:sp>
    </p:spTree>
    <p:extLst>
      <p:ext uri="{BB962C8B-B14F-4D97-AF65-F5344CB8AC3E}">
        <p14:creationId xmlns:p14="http://schemas.microsoft.com/office/powerpoint/2010/main" val="1334429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20</a:t>
            </a:fld>
            <a:endParaRPr lang="zh-CN" altLang="en-US"/>
          </a:p>
        </p:txBody>
      </p:sp>
    </p:spTree>
    <p:extLst>
      <p:ext uri="{BB962C8B-B14F-4D97-AF65-F5344CB8AC3E}">
        <p14:creationId xmlns:p14="http://schemas.microsoft.com/office/powerpoint/2010/main" val="1203281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21</a:t>
            </a:fld>
            <a:endParaRPr lang="zh-CN" altLang="en-US"/>
          </a:p>
        </p:txBody>
      </p:sp>
    </p:spTree>
    <p:extLst>
      <p:ext uri="{BB962C8B-B14F-4D97-AF65-F5344CB8AC3E}">
        <p14:creationId xmlns:p14="http://schemas.microsoft.com/office/powerpoint/2010/main" val="1646733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22</a:t>
            </a:fld>
            <a:endParaRPr lang="zh-CN" altLang="en-US"/>
          </a:p>
        </p:txBody>
      </p:sp>
    </p:spTree>
    <p:extLst>
      <p:ext uri="{BB962C8B-B14F-4D97-AF65-F5344CB8AC3E}">
        <p14:creationId xmlns:p14="http://schemas.microsoft.com/office/powerpoint/2010/main" val="3789748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23</a:t>
            </a:fld>
            <a:endParaRPr lang="zh-CN" altLang="en-US"/>
          </a:p>
        </p:txBody>
      </p:sp>
    </p:spTree>
    <p:extLst>
      <p:ext uri="{BB962C8B-B14F-4D97-AF65-F5344CB8AC3E}">
        <p14:creationId xmlns:p14="http://schemas.microsoft.com/office/powerpoint/2010/main" val="166533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24</a:t>
            </a:fld>
            <a:endParaRPr lang="zh-CN" altLang="en-US"/>
          </a:p>
        </p:txBody>
      </p:sp>
    </p:spTree>
    <p:extLst>
      <p:ext uri="{BB962C8B-B14F-4D97-AF65-F5344CB8AC3E}">
        <p14:creationId xmlns:p14="http://schemas.microsoft.com/office/powerpoint/2010/main" val="29671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25</a:t>
            </a:fld>
            <a:endParaRPr lang="zh-CN" altLang="en-US"/>
          </a:p>
        </p:txBody>
      </p:sp>
    </p:spTree>
    <p:extLst>
      <p:ext uri="{BB962C8B-B14F-4D97-AF65-F5344CB8AC3E}">
        <p14:creationId xmlns:p14="http://schemas.microsoft.com/office/powerpoint/2010/main" val="3073342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26</a:t>
            </a:fld>
            <a:endParaRPr lang="zh-CN" altLang="en-US"/>
          </a:p>
        </p:txBody>
      </p:sp>
    </p:spTree>
    <p:extLst>
      <p:ext uri="{BB962C8B-B14F-4D97-AF65-F5344CB8AC3E}">
        <p14:creationId xmlns:p14="http://schemas.microsoft.com/office/powerpoint/2010/main" val="505924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27</a:t>
            </a:fld>
            <a:endParaRPr lang="zh-CN" altLang="en-US"/>
          </a:p>
        </p:txBody>
      </p:sp>
    </p:spTree>
    <p:extLst>
      <p:ext uri="{BB962C8B-B14F-4D97-AF65-F5344CB8AC3E}">
        <p14:creationId xmlns:p14="http://schemas.microsoft.com/office/powerpoint/2010/main" val="3556987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28</a:t>
            </a:fld>
            <a:endParaRPr lang="zh-CN" altLang="en-US"/>
          </a:p>
        </p:txBody>
      </p:sp>
    </p:spTree>
    <p:extLst>
      <p:ext uri="{BB962C8B-B14F-4D97-AF65-F5344CB8AC3E}">
        <p14:creationId xmlns:p14="http://schemas.microsoft.com/office/powerpoint/2010/main" val="3748140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29</a:t>
            </a:fld>
            <a:endParaRPr lang="zh-CN" altLang="en-US"/>
          </a:p>
        </p:txBody>
      </p:sp>
    </p:spTree>
    <p:extLst>
      <p:ext uri="{BB962C8B-B14F-4D97-AF65-F5344CB8AC3E}">
        <p14:creationId xmlns:p14="http://schemas.microsoft.com/office/powerpoint/2010/main" val="128847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a:t>
            </a:fld>
            <a:endParaRPr lang="zh-CN" altLang="en-US"/>
          </a:p>
        </p:txBody>
      </p:sp>
    </p:spTree>
    <p:extLst>
      <p:ext uri="{BB962C8B-B14F-4D97-AF65-F5344CB8AC3E}">
        <p14:creationId xmlns:p14="http://schemas.microsoft.com/office/powerpoint/2010/main" val="623057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30</a:t>
            </a:fld>
            <a:endParaRPr lang="zh-CN" altLang="en-US"/>
          </a:p>
        </p:txBody>
      </p:sp>
    </p:spTree>
    <p:extLst>
      <p:ext uri="{BB962C8B-B14F-4D97-AF65-F5344CB8AC3E}">
        <p14:creationId xmlns:p14="http://schemas.microsoft.com/office/powerpoint/2010/main" val="128631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31</a:t>
            </a:fld>
            <a:endParaRPr lang="zh-CN" altLang="en-US"/>
          </a:p>
        </p:txBody>
      </p:sp>
    </p:spTree>
    <p:extLst>
      <p:ext uri="{BB962C8B-B14F-4D97-AF65-F5344CB8AC3E}">
        <p14:creationId xmlns:p14="http://schemas.microsoft.com/office/powerpoint/2010/main" val="11839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32</a:t>
            </a:fld>
            <a:endParaRPr lang="zh-CN" altLang="en-US"/>
          </a:p>
        </p:txBody>
      </p:sp>
    </p:spTree>
    <p:extLst>
      <p:ext uri="{BB962C8B-B14F-4D97-AF65-F5344CB8AC3E}">
        <p14:creationId xmlns:p14="http://schemas.microsoft.com/office/powerpoint/2010/main" val="386565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33</a:t>
            </a:fld>
            <a:endParaRPr lang="zh-CN" altLang="en-US"/>
          </a:p>
        </p:txBody>
      </p:sp>
    </p:spTree>
    <p:extLst>
      <p:ext uri="{BB962C8B-B14F-4D97-AF65-F5344CB8AC3E}">
        <p14:creationId xmlns:p14="http://schemas.microsoft.com/office/powerpoint/2010/main" val="297540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34</a:t>
            </a:fld>
            <a:endParaRPr lang="zh-CN" altLang="en-US"/>
          </a:p>
        </p:txBody>
      </p:sp>
    </p:spTree>
    <p:extLst>
      <p:ext uri="{BB962C8B-B14F-4D97-AF65-F5344CB8AC3E}">
        <p14:creationId xmlns:p14="http://schemas.microsoft.com/office/powerpoint/2010/main" val="3111813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35</a:t>
            </a:fld>
            <a:endParaRPr lang="zh-CN" altLang="en-US"/>
          </a:p>
        </p:txBody>
      </p:sp>
    </p:spTree>
    <p:extLst>
      <p:ext uri="{BB962C8B-B14F-4D97-AF65-F5344CB8AC3E}">
        <p14:creationId xmlns:p14="http://schemas.microsoft.com/office/powerpoint/2010/main" val="395975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36</a:t>
            </a:fld>
            <a:endParaRPr lang="zh-CN" altLang="en-US"/>
          </a:p>
        </p:txBody>
      </p:sp>
    </p:spTree>
    <p:extLst>
      <p:ext uri="{BB962C8B-B14F-4D97-AF65-F5344CB8AC3E}">
        <p14:creationId xmlns:p14="http://schemas.microsoft.com/office/powerpoint/2010/main" val="118708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4</a:t>
            </a:fld>
            <a:endParaRPr lang="zh-CN" altLang="en-US"/>
          </a:p>
        </p:txBody>
      </p:sp>
    </p:spTree>
    <p:extLst>
      <p:ext uri="{BB962C8B-B14F-4D97-AF65-F5344CB8AC3E}">
        <p14:creationId xmlns:p14="http://schemas.microsoft.com/office/powerpoint/2010/main" val="163191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5</a:t>
            </a:fld>
            <a:endParaRPr lang="zh-CN" altLang="en-US"/>
          </a:p>
        </p:txBody>
      </p:sp>
    </p:spTree>
    <p:extLst>
      <p:ext uri="{BB962C8B-B14F-4D97-AF65-F5344CB8AC3E}">
        <p14:creationId xmlns:p14="http://schemas.microsoft.com/office/powerpoint/2010/main" val="3781823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6</a:t>
            </a:fld>
            <a:endParaRPr lang="zh-CN" altLang="en-US"/>
          </a:p>
        </p:txBody>
      </p:sp>
    </p:spTree>
    <p:extLst>
      <p:ext uri="{BB962C8B-B14F-4D97-AF65-F5344CB8AC3E}">
        <p14:creationId xmlns:p14="http://schemas.microsoft.com/office/powerpoint/2010/main" val="26550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7</a:t>
            </a:fld>
            <a:endParaRPr lang="zh-CN" altLang="en-US"/>
          </a:p>
        </p:txBody>
      </p:sp>
    </p:spTree>
    <p:extLst>
      <p:ext uri="{BB962C8B-B14F-4D97-AF65-F5344CB8AC3E}">
        <p14:creationId xmlns:p14="http://schemas.microsoft.com/office/powerpoint/2010/main" val="297218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8</a:t>
            </a:fld>
            <a:endParaRPr lang="zh-CN" altLang="en-US"/>
          </a:p>
        </p:txBody>
      </p:sp>
    </p:spTree>
    <p:extLst>
      <p:ext uri="{BB962C8B-B14F-4D97-AF65-F5344CB8AC3E}">
        <p14:creationId xmlns:p14="http://schemas.microsoft.com/office/powerpoint/2010/main" val="141930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46838D-54B0-4CC4-AE08-BA9D2F2CB5B7}" type="slidenum">
              <a:rPr lang="zh-CN" altLang="en-US" smtClean="0"/>
              <a:t>9</a:t>
            </a:fld>
            <a:endParaRPr lang="zh-CN" altLang="en-US"/>
          </a:p>
        </p:txBody>
      </p:sp>
    </p:spTree>
    <p:extLst>
      <p:ext uri="{BB962C8B-B14F-4D97-AF65-F5344CB8AC3E}">
        <p14:creationId xmlns:p14="http://schemas.microsoft.com/office/powerpoint/2010/main" val="2443729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A81692-530D-4162-9BCF-720065F49CD1}"/>
              </a:ext>
            </a:extLst>
          </p:cNvPr>
          <p:cNvSpPr>
            <a:spLocks noGrp="1"/>
          </p:cNvSpPr>
          <p:nvPr>
            <p:ph type="dt" sz="half" idx="10"/>
          </p:nvPr>
        </p:nvSpPr>
        <p:spPr/>
        <p:txBody>
          <a:bodyPr/>
          <a:lstStyle/>
          <a:p>
            <a:fld id="{A1126365-469D-447E-8CA6-F56943F93C83}" type="datetimeFigureOut">
              <a:rPr lang="zh-CN" altLang="en-US" smtClean="0"/>
              <a:t>2019/11/29</a:t>
            </a:fld>
            <a:endParaRPr lang="zh-CN" altLang="en-US"/>
          </a:p>
        </p:txBody>
      </p:sp>
      <p:sp>
        <p:nvSpPr>
          <p:cNvPr id="3" name="页脚占位符 2">
            <a:extLst>
              <a:ext uri="{FF2B5EF4-FFF2-40B4-BE49-F238E27FC236}">
                <a16:creationId xmlns:a16="http://schemas.microsoft.com/office/drawing/2014/main" id="{054BB519-F360-47A2-873C-B7ACD282E69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FDA35BD-A2A6-4B31-85BD-94A318D27E34}"/>
              </a:ext>
            </a:extLst>
          </p:cNvPr>
          <p:cNvSpPr>
            <a:spLocks noGrp="1"/>
          </p:cNvSpPr>
          <p:nvPr>
            <p:ph type="sldNum" sz="quarter" idx="12"/>
          </p:nvPr>
        </p:nvSpPr>
        <p:spPr/>
        <p:txBody>
          <a:bodyPr/>
          <a:lstStyle/>
          <a:p>
            <a:fld id="{E5017D39-0DFB-4BF5-A66F-4A31D9921916}" type="slidenum">
              <a:rPr lang="zh-CN" altLang="en-US" smtClean="0"/>
              <a:t>‹#›</a:t>
            </a:fld>
            <a:endParaRPr lang="zh-CN" altLang="en-US"/>
          </a:p>
        </p:txBody>
      </p:sp>
    </p:spTree>
    <p:extLst>
      <p:ext uri="{BB962C8B-B14F-4D97-AF65-F5344CB8AC3E}">
        <p14:creationId xmlns:p14="http://schemas.microsoft.com/office/powerpoint/2010/main" val="382573861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33A619-D379-4CF3-B350-6BB39A158DCF}"/>
              </a:ext>
            </a:extLst>
          </p:cNvPr>
          <p:cNvSpPr>
            <a:spLocks noGrp="1"/>
          </p:cNvSpPr>
          <p:nvPr>
            <p:ph type="dt" sz="half" idx="10"/>
          </p:nvPr>
        </p:nvSpPr>
        <p:spPr>
          <a:xfrm>
            <a:off x="838200" y="6356350"/>
            <a:ext cx="2743200" cy="365125"/>
          </a:xfrm>
          <a:prstGeom prst="rect">
            <a:avLst/>
          </a:prstGeom>
        </p:spPr>
        <p:txBody>
          <a:bodyPr/>
          <a:lstStyle/>
          <a:p>
            <a:fld id="{A394CE31-69D7-4075-91C3-AFFACD5A6286}" type="datetimeFigureOut">
              <a:rPr lang="zh-CN" altLang="en-US" smtClean="0"/>
              <a:t>2019/11/29</a:t>
            </a:fld>
            <a:endParaRPr lang="zh-CN" altLang="en-US"/>
          </a:p>
        </p:txBody>
      </p:sp>
      <p:sp>
        <p:nvSpPr>
          <p:cNvPr id="3" name="页脚占位符 2">
            <a:extLst>
              <a:ext uri="{FF2B5EF4-FFF2-40B4-BE49-F238E27FC236}">
                <a16:creationId xmlns:a16="http://schemas.microsoft.com/office/drawing/2014/main" id="{A7FDFAAA-7FA2-4AD9-A31F-F888E36D4C0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51CA4898-5F5A-4FF2-A920-F907B3C0642E}"/>
              </a:ext>
            </a:extLst>
          </p:cNvPr>
          <p:cNvSpPr>
            <a:spLocks noGrp="1"/>
          </p:cNvSpPr>
          <p:nvPr>
            <p:ph type="sldNum" sz="quarter" idx="12"/>
          </p:nvPr>
        </p:nvSpPr>
        <p:spPr>
          <a:xfrm>
            <a:off x="8610600" y="6356350"/>
            <a:ext cx="2743200" cy="365125"/>
          </a:xfrm>
          <a:prstGeom prst="rect">
            <a:avLst/>
          </a:prstGeom>
        </p:spPr>
        <p:txBody>
          <a:bodyPr/>
          <a:lstStyle/>
          <a:p>
            <a:fld id="{746062D4-D2B8-4F8F-8DB7-279E86C3F4D8}" type="slidenum">
              <a:rPr lang="zh-CN" altLang="en-US" smtClean="0"/>
              <a:t>‹#›</a:t>
            </a:fld>
            <a:endParaRPr lang="zh-CN" altLang="en-US"/>
          </a:p>
        </p:txBody>
      </p:sp>
    </p:spTree>
    <p:extLst>
      <p:ext uri="{BB962C8B-B14F-4D97-AF65-F5344CB8AC3E}">
        <p14:creationId xmlns:p14="http://schemas.microsoft.com/office/powerpoint/2010/main" val="117969277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2F7BAB-6916-4576-BC15-48C3BE55E7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A1A727-3D55-46AB-8F32-07DA466B9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AB508F-9242-4FAA-8105-D5F473E9DA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26365-469D-447E-8CA6-F56943F93C83}" type="datetimeFigureOut">
              <a:rPr lang="zh-CN" altLang="en-US" smtClean="0"/>
              <a:t>2019/11/29</a:t>
            </a:fld>
            <a:endParaRPr lang="zh-CN" altLang="en-US"/>
          </a:p>
        </p:txBody>
      </p:sp>
      <p:sp>
        <p:nvSpPr>
          <p:cNvPr id="5" name="页脚占位符 4">
            <a:extLst>
              <a:ext uri="{FF2B5EF4-FFF2-40B4-BE49-F238E27FC236}">
                <a16:creationId xmlns:a16="http://schemas.microsoft.com/office/drawing/2014/main" id="{EC442AC5-F612-44C0-8309-94834E7080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5A3F8C-E509-4AAB-A120-37B65344C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17D39-0DFB-4BF5-A66F-4A31D9921916}" type="slidenum">
              <a:rPr lang="zh-CN" altLang="en-US" smtClean="0"/>
              <a:t>‹#›</a:t>
            </a:fld>
            <a:endParaRPr lang="zh-CN" altLang="en-US"/>
          </a:p>
        </p:txBody>
      </p:sp>
    </p:spTree>
    <p:extLst>
      <p:ext uri="{BB962C8B-B14F-4D97-AF65-F5344CB8AC3E}">
        <p14:creationId xmlns:p14="http://schemas.microsoft.com/office/powerpoint/2010/main" val="4152297330"/>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AF7DB70-95ED-495C-AA62-00A4E28084E8}"/>
              </a:ext>
            </a:extLst>
          </p:cNvPr>
          <p:cNvGrpSpPr/>
          <p:nvPr userDrawn="1"/>
        </p:nvGrpSpPr>
        <p:grpSpPr>
          <a:xfrm>
            <a:off x="0" y="0"/>
            <a:ext cx="12192000" cy="6858000"/>
            <a:chOff x="0" y="0"/>
            <a:chExt cx="12192000" cy="6858000"/>
          </a:xfrm>
        </p:grpSpPr>
        <p:sp>
          <p:nvSpPr>
            <p:cNvPr id="8" name="矩形 7">
              <a:extLst>
                <a:ext uri="{FF2B5EF4-FFF2-40B4-BE49-F238E27FC236}">
                  <a16:creationId xmlns:a16="http://schemas.microsoft.com/office/drawing/2014/main" id="{C8AE0740-3875-4A97-810B-1D4BE0CB8CB6}"/>
                </a:ext>
              </a:extLst>
            </p:cNvPr>
            <p:cNvSpPr/>
            <p:nvPr/>
          </p:nvSpPr>
          <p:spPr>
            <a:xfrm>
              <a:off x="0" y="0"/>
              <a:ext cx="6096000" cy="6858000"/>
            </a:xfrm>
            <a:prstGeom prst="rect">
              <a:avLst/>
            </a:prstGeom>
            <a:solidFill>
              <a:srgbClr val="EDA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92C7644-ACAF-481C-A6BA-2D79F878BC50}"/>
                </a:ext>
              </a:extLst>
            </p:cNvPr>
            <p:cNvSpPr/>
            <p:nvPr/>
          </p:nvSpPr>
          <p:spPr>
            <a:xfrm>
              <a:off x="6096000" y="0"/>
              <a:ext cx="6096000" cy="68580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5456264-12DB-4398-A5DD-33B28ED317EE}"/>
              </a:ext>
            </a:extLst>
          </p:cNvPr>
          <p:cNvSpPr/>
          <p:nvPr userDrawn="1"/>
        </p:nvSpPr>
        <p:spPr>
          <a:xfrm>
            <a:off x="0" y="190500"/>
            <a:ext cx="12192000" cy="647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9442951"/>
      </p:ext>
    </p:extLst>
  </p:cSld>
  <p:clrMap bg1="lt1" tx1="dk1" bg2="lt2" tx2="dk2" accent1="accent1" accent2="accent2" accent3="accent3" accent4="accent4" accent5="accent5" accent6="accent6" hlink="hlink" folHlink="folHlink"/>
  <p:sldLayoutIdLst>
    <p:sldLayoutId id="2147483667" r:id="rId1"/>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AD9C"/>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76D5D8B-FE00-4339-8E60-BDB5090C6E3D}"/>
              </a:ext>
            </a:extLst>
          </p:cNvPr>
          <p:cNvSpPr/>
          <p:nvPr/>
        </p:nvSpPr>
        <p:spPr>
          <a:xfrm>
            <a:off x="342900" y="265785"/>
            <a:ext cx="11582400" cy="6439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D8824366-8491-4361-8E46-20B592E360A8}"/>
              </a:ext>
            </a:extLst>
          </p:cNvPr>
          <p:cNvSpPr/>
          <p:nvPr/>
        </p:nvSpPr>
        <p:spPr>
          <a:xfrm>
            <a:off x="939800" y="615493"/>
            <a:ext cx="10579100" cy="57404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students-cap_46955">
            <a:extLst>
              <a:ext uri="{FF2B5EF4-FFF2-40B4-BE49-F238E27FC236}">
                <a16:creationId xmlns:a16="http://schemas.microsoft.com/office/drawing/2014/main" id="{1CB6908D-6143-4D31-AD16-8C32BDE7AC38}"/>
              </a:ext>
            </a:extLst>
          </p:cNvPr>
          <p:cNvSpPr>
            <a:spLocks noChangeAspect="1"/>
          </p:cNvSpPr>
          <p:nvPr/>
        </p:nvSpPr>
        <p:spPr bwMode="auto">
          <a:xfrm>
            <a:off x="899411" y="338811"/>
            <a:ext cx="10803402" cy="625340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bg1">
              <a:alpha val="6000"/>
            </a:schemeClr>
          </a:solidFill>
          <a:ln>
            <a:noFill/>
          </a:ln>
        </p:spPr>
        <p:txBody>
          <a:bodyPr/>
          <a:lstStyle/>
          <a:p>
            <a:endParaRPr lang="zh-CN" altLang="en-US">
              <a:cs typeface="+mn-ea"/>
              <a:sym typeface="+mn-lt"/>
            </a:endParaRPr>
          </a:p>
        </p:txBody>
      </p:sp>
      <p:sp>
        <p:nvSpPr>
          <p:cNvPr id="24" name="Rectangle 23">
            <a:extLst>
              <a:ext uri="{FF2B5EF4-FFF2-40B4-BE49-F238E27FC236}">
                <a16:creationId xmlns:a16="http://schemas.microsoft.com/office/drawing/2014/main" id="{FD66FE18-8B22-4562-9527-8C121E3AB78A}"/>
              </a:ext>
            </a:extLst>
          </p:cNvPr>
          <p:cNvSpPr/>
          <p:nvPr/>
        </p:nvSpPr>
        <p:spPr>
          <a:xfrm>
            <a:off x="3171039" y="4740594"/>
            <a:ext cx="6316910" cy="400110"/>
          </a:xfrm>
          <a:prstGeom prst="rect">
            <a:avLst/>
          </a:prstGeom>
        </p:spPr>
        <p:txBody>
          <a:bodyPr wrap="square">
            <a:spAutoFit/>
          </a:bodyPr>
          <a:lstStyle/>
          <a:p>
            <a:pPr algn="ctr">
              <a:defRPr/>
            </a:pPr>
            <a:r>
              <a:rPr lang="zh-CN" altLang="en-US" sz="2000" noProof="1">
                <a:solidFill>
                  <a:schemeClr val="bg1"/>
                </a:solidFill>
                <a:cs typeface="+mn-ea"/>
                <a:sym typeface="+mn-lt"/>
              </a:rPr>
              <a:t>指导老师：王亮亮                                汇报人：乐可馨</a:t>
            </a:r>
            <a:endParaRPr lang="en-US" sz="2000" noProof="1">
              <a:solidFill>
                <a:schemeClr val="bg1"/>
              </a:solidFill>
              <a:cs typeface="+mn-ea"/>
              <a:sym typeface="+mn-lt"/>
            </a:endParaRPr>
          </a:p>
        </p:txBody>
      </p:sp>
      <p:sp>
        <p:nvSpPr>
          <p:cNvPr id="29" name="文本框 28">
            <a:extLst>
              <a:ext uri="{FF2B5EF4-FFF2-40B4-BE49-F238E27FC236}">
                <a16:creationId xmlns:a16="http://schemas.microsoft.com/office/drawing/2014/main" id="{F02F888E-7266-4BDE-9533-5A93623ED594}"/>
              </a:ext>
            </a:extLst>
          </p:cNvPr>
          <p:cNvSpPr txBox="1"/>
          <p:nvPr/>
        </p:nvSpPr>
        <p:spPr>
          <a:xfrm>
            <a:off x="1822798" y="2011268"/>
            <a:ext cx="9219501" cy="1938992"/>
          </a:xfrm>
          <a:prstGeom prst="rect">
            <a:avLst/>
          </a:prstGeom>
          <a:noFill/>
        </p:spPr>
        <p:txBody>
          <a:bodyPr wrap="square" rtlCol="0">
            <a:spAutoFit/>
          </a:bodyPr>
          <a:lstStyle/>
          <a:p>
            <a:pPr lvl="0">
              <a:defRPr/>
            </a:pPr>
            <a:r>
              <a:rPr lang="en-US" altLang="zh-CN" sz="6000" b="1" dirty="0">
                <a:solidFill>
                  <a:schemeClr val="bg1"/>
                </a:solidFill>
                <a:cs typeface="+mn-ea"/>
                <a:sym typeface="+mn-lt"/>
              </a:rPr>
              <a:t>Image encryption using 2D Logistic-adjusted-Sine map</a:t>
            </a:r>
            <a:endParaRPr kumimoji="0" lang="zh-CN" altLang="en-US" sz="6000" b="1" i="0" u="none" strike="noStrike" kern="1200" cap="none" spc="0" normalizeH="0" baseline="0" noProof="0" dirty="0">
              <a:ln>
                <a:noFill/>
              </a:ln>
              <a:solidFill>
                <a:schemeClr val="bg1"/>
              </a:solidFill>
              <a:effectLst/>
              <a:uLnTx/>
              <a:uFillTx/>
              <a:cs typeface="+mn-ea"/>
              <a:sym typeface="+mn-lt"/>
            </a:endParaRPr>
          </a:p>
        </p:txBody>
      </p:sp>
    </p:spTree>
    <p:extLst>
      <p:ext uri="{BB962C8B-B14F-4D97-AF65-F5344CB8AC3E}">
        <p14:creationId xmlns:p14="http://schemas.microsoft.com/office/powerpoint/2010/main" val="139183943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14" presetClass="entr" presetSubtype="10" fill="hold" grpId="0" nodeType="withEffect">
                                  <p:stCondLst>
                                    <p:cond delay="180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par>
                                <p:cTn id="18" presetID="53" presetClass="entr" presetSubtype="16" fill="hold" grpId="0" nodeType="withEffect">
                                  <p:stCondLst>
                                    <p:cond delay="2200"/>
                                  </p:stCondLst>
                                  <p:iterate type="lt">
                                    <p:tmPct val="10000"/>
                                  </p:iterate>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Lyapunov exponent</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F4267048-E47E-420A-B4E8-D32913D51595}"/>
              </a:ext>
            </a:extLst>
          </p:cNvPr>
          <p:cNvSpPr txBox="1"/>
          <p:nvPr/>
        </p:nvSpPr>
        <p:spPr>
          <a:xfrm>
            <a:off x="486225" y="1140903"/>
            <a:ext cx="8847555" cy="1477328"/>
          </a:xfrm>
          <a:prstGeom prst="rect">
            <a:avLst/>
          </a:prstGeom>
          <a:noFill/>
        </p:spPr>
        <p:txBody>
          <a:bodyPr wrap="square" rtlCol="0">
            <a:spAutoFit/>
          </a:bodyPr>
          <a:lstStyle/>
          <a:p>
            <a:r>
              <a:rPr lang="zh-CN" altLang="en-US" dirty="0"/>
              <a:t>李雅普诺夫特征指数，一种被广泛使用的衡量混沌系统混沌行为的指标。</a:t>
            </a:r>
            <a:endParaRPr lang="en-US" altLang="zh-CN" dirty="0"/>
          </a:p>
          <a:p>
            <a:endParaRPr lang="en-US" altLang="zh-CN" dirty="0"/>
          </a:p>
          <a:p>
            <a:r>
              <a:rPr lang="zh-CN" altLang="en-US" dirty="0"/>
              <a:t>可以描述一个动力系统的两个封闭轨迹的发散度。</a:t>
            </a:r>
            <a:endParaRPr lang="en-US" altLang="zh-CN" dirty="0"/>
          </a:p>
          <a:p>
            <a:endParaRPr lang="en-US" altLang="zh-CN" dirty="0"/>
          </a:p>
          <a:p>
            <a:r>
              <a:rPr lang="zh-CN" altLang="en-US" dirty="0"/>
              <a:t>当</a:t>
            </a:r>
            <a:r>
              <a:rPr lang="en-US" altLang="zh-CN" dirty="0"/>
              <a:t>LE&gt;0,</a:t>
            </a:r>
            <a:r>
              <a:rPr lang="zh-CN" altLang="en-US" dirty="0"/>
              <a:t>无论两条轨迹多接近，其差异在每次迭代后都会增加。</a:t>
            </a:r>
            <a:endParaRPr lang="en-US" altLang="zh-CN" dirty="0"/>
          </a:p>
        </p:txBody>
      </p:sp>
      <p:pic>
        <p:nvPicPr>
          <p:cNvPr id="4" name="图片 3">
            <a:extLst>
              <a:ext uri="{FF2B5EF4-FFF2-40B4-BE49-F238E27FC236}">
                <a16:creationId xmlns:a16="http://schemas.microsoft.com/office/drawing/2014/main" id="{C27F43BB-7CCB-4E90-9A3D-46BDCD04702C}"/>
              </a:ext>
            </a:extLst>
          </p:cNvPr>
          <p:cNvPicPr>
            <a:picLocks noChangeAspect="1"/>
          </p:cNvPicPr>
          <p:nvPr/>
        </p:nvPicPr>
        <p:blipFill>
          <a:blip r:embed="rId3"/>
          <a:stretch>
            <a:fillRect/>
          </a:stretch>
        </p:blipFill>
        <p:spPr>
          <a:xfrm>
            <a:off x="555165" y="2894202"/>
            <a:ext cx="11081670" cy="3032523"/>
          </a:xfrm>
          <a:prstGeom prst="rect">
            <a:avLst/>
          </a:prstGeom>
        </p:spPr>
      </p:pic>
      <p:sp>
        <p:nvSpPr>
          <p:cNvPr id="5" name="文本框 4">
            <a:extLst>
              <a:ext uri="{FF2B5EF4-FFF2-40B4-BE49-F238E27FC236}">
                <a16:creationId xmlns:a16="http://schemas.microsoft.com/office/drawing/2014/main" id="{FF652ACA-A200-4023-9369-583051E735A0}"/>
              </a:ext>
            </a:extLst>
          </p:cNvPr>
          <p:cNvSpPr txBox="1"/>
          <p:nvPr/>
        </p:nvSpPr>
        <p:spPr>
          <a:xfrm>
            <a:off x="897622" y="5914044"/>
            <a:ext cx="11224469" cy="615553"/>
          </a:xfrm>
          <a:prstGeom prst="rect">
            <a:avLst/>
          </a:prstGeom>
          <a:noFill/>
        </p:spPr>
        <p:txBody>
          <a:bodyPr wrap="square" rtlCol="0">
            <a:spAutoFit/>
          </a:bodyPr>
          <a:lstStyle/>
          <a:p>
            <a:r>
              <a:rPr lang="en-US" altLang="zh-CN" dirty="0"/>
              <a:t>          2D Logistic                                     2D-SLMM                                     Henon                                       2D-LASM</a:t>
            </a:r>
          </a:p>
          <a:p>
            <a:r>
              <a:rPr lang="zh-CN" altLang="en-US" sz="1600" dirty="0"/>
              <a:t> </a:t>
            </a:r>
            <a:r>
              <a:rPr lang="en-US" altLang="zh-CN" sz="1600" dirty="0"/>
              <a:t>[1.11, 1.15]∪[1.18, 1.19]</a:t>
            </a:r>
            <a:r>
              <a:rPr lang="zh-CN" altLang="en-US" sz="1600" dirty="0"/>
              <a:t>                            </a:t>
            </a:r>
            <a:r>
              <a:rPr lang="en-US" altLang="zh-CN" sz="1600" dirty="0"/>
              <a:t>[0.87, 1]                        [1.06,1.22]∪[1.27, 1.29]∪[1.31, 1.42]</a:t>
            </a:r>
            <a:endParaRPr lang="zh-CN" altLang="en-US" sz="1600" dirty="0"/>
          </a:p>
        </p:txBody>
      </p:sp>
    </p:spTree>
    <p:extLst>
      <p:ext uri="{BB962C8B-B14F-4D97-AF65-F5344CB8AC3E}">
        <p14:creationId xmlns:p14="http://schemas.microsoft.com/office/powerpoint/2010/main" val="172905684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877985"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Kolmogorov entropy</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7A8FBBA6-B49B-40C5-BAEF-9FCF7E093D96}"/>
              </a:ext>
            </a:extLst>
          </p:cNvPr>
          <p:cNvPicPr>
            <a:picLocks noChangeAspect="1"/>
          </p:cNvPicPr>
          <p:nvPr/>
        </p:nvPicPr>
        <p:blipFill>
          <a:blip r:embed="rId3"/>
          <a:stretch>
            <a:fillRect/>
          </a:stretch>
        </p:blipFill>
        <p:spPr>
          <a:xfrm>
            <a:off x="5754133" y="2915581"/>
            <a:ext cx="6305324" cy="3045272"/>
          </a:xfrm>
          <a:prstGeom prst="rect">
            <a:avLst/>
          </a:prstGeom>
        </p:spPr>
      </p:pic>
      <p:sp>
        <p:nvSpPr>
          <p:cNvPr id="5" name="文本框 4">
            <a:extLst>
              <a:ext uri="{FF2B5EF4-FFF2-40B4-BE49-F238E27FC236}">
                <a16:creationId xmlns:a16="http://schemas.microsoft.com/office/drawing/2014/main" id="{BCF7FA2E-FFE1-4A8F-BEED-2BD294F4A56C}"/>
              </a:ext>
            </a:extLst>
          </p:cNvPr>
          <p:cNvSpPr txBox="1"/>
          <p:nvPr/>
        </p:nvSpPr>
        <p:spPr>
          <a:xfrm>
            <a:off x="562061" y="1031846"/>
            <a:ext cx="8338657" cy="646331"/>
          </a:xfrm>
          <a:prstGeom prst="rect">
            <a:avLst/>
          </a:prstGeom>
          <a:noFill/>
        </p:spPr>
        <p:txBody>
          <a:bodyPr wrap="square" rtlCol="0">
            <a:spAutoFit/>
          </a:bodyPr>
          <a:lstStyle/>
          <a:p>
            <a:r>
              <a:rPr lang="zh-CN" altLang="en-US" dirty="0"/>
              <a:t>柯尔莫哥洛夫熵，一种定量解释信号随机性的熵。</a:t>
            </a:r>
            <a:endParaRPr lang="en-US" altLang="zh-CN" dirty="0"/>
          </a:p>
          <a:p>
            <a:r>
              <a:rPr lang="zh-CN" altLang="en-US" dirty="0"/>
              <a:t>可用来测量需要多少额外的信息来预测信号轨迹。</a:t>
            </a:r>
          </a:p>
        </p:txBody>
      </p:sp>
      <p:pic>
        <p:nvPicPr>
          <p:cNvPr id="6" name="图片 5">
            <a:extLst>
              <a:ext uri="{FF2B5EF4-FFF2-40B4-BE49-F238E27FC236}">
                <a16:creationId xmlns:a16="http://schemas.microsoft.com/office/drawing/2014/main" id="{B9FDF811-A7F5-4D26-8F20-1E1B87553122}"/>
              </a:ext>
            </a:extLst>
          </p:cNvPr>
          <p:cNvPicPr>
            <a:picLocks noChangeAspect="1"/>
          </p:cNvPicPr>
          <p:nvPr/>
        </p:nvPicPr>
        <p:blipFill>
          <a:blip r:embed="rId4"/>
          <a:stretch>
            <a:fillRect/>
          </a:stretch>
        </p:blipFill>
        <p:spPr>
          <a:xfrm>
            <a:off x="562061" y="1820411"/>
            <a:ext cx="3389969" cy="603881"/>
          </a:xfrm>
          <a:prstGeom prst="rect">
            <a:avLst/>
          </a:prstGeom>
        </p:spPr>
      </p:pic>
      <p:pic>
        <p:nvPicPr>
          <p:cNvPr id="7" name="图片 6">
            <a:extLst>
              <a:ext uri="{FF2B5EF4-FFF2-40B4-BE49-F238E27FC236}">
                <a16:creationId xmlns:a16="http://schemas.microsoft.com/office/drawing/2014/main" id="{0FC827D8-DCA2-4E2C-8B69-076136E1962B}"/>
              </a:ext>
            </a:extLst>
          </p:cNvPr>
          <p:cNvPicPr>
            <a:picLocks noChangeAspect="1"/>
          </p:cNvPicPr>
          <p:nvPr/>
        </p:nvPicPr>
        <p:blipFill>
          <a:blip r:embed="rId5"/>
          <a:stretch>
            <a:fillRect/>
          </a:stretch>
        </p:blipFill>
        <p:spPr>
          <a:xfrm>
            <a:off x="381927" y="3200065"/>
            <a:ext cx="5570293" cy="612379"/>
          </a:xfrm>
          <a:prstGeom prst="rect">
            <a:avLst/>
          </a:prstGeom>
        </p:spPr>
      </p:pic>
      <p:cxnSp>
        <p:nvCxnSpPr>
          <p:cNvPr id="9" name="直接箭头连接符 8">
            <a:extLst>
              <a:ext uri="{FF2B5EF4-FFF2-40B4-BE49-F238E27FC236}">
                <a16:creationId xmlns:a16="http://schemas.microsoft.com/office/drawing/2014/main" id="{87CACA5A-2B59-47B0-917E-49248A53F0B4}"/>
              </a:ext>
            </a:extLst>
          </p:cNvPr>
          <p:cNvCxnSpPr/>
          <p:nvPr/>
        </p:nvCxnSpPr>
        <p:spPr>
          <a:xfrm flipH="1">
            <a:off x="931178" y="2273417"/>
            <a:ext cx="2516697" cy="95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4A5EC35-86CF-45D6-B06F-869EE787C82C}"/>
              </a:ext>
            </a:extLst>
          </p:cNvPr>
          <p:cNvSpPr txBox="1"/>
          <p:nvPr/>
        </p:nvSpPr>
        <p:spPr>
          <a:xfrm>
            <a:off x="486226" y="4588217"/>
            <a:ext cx="4824005" cy="1200329"/>
          </a:xfrm>
          <a:prstGeom prst="rect">
            <a:avLst/>
          </a:prstGeom>
          <a:noFill/>
        </p:spPr>
        <p:txBody>
          <a:bodyPr wrap="square" rtlCol="0">
            <a:spAutoFit/>
          </a:bodyPr>
          <a:lstStyle/>
          <a:p>
            <a:endParaRPr lang="en-US" altLang="zh-CN" sz="2400" dirty="0"/>
          </a:p>
          <a:p>
            <a:r>
              <a:rPr lang="en-US" altLang="zh-CN" sz="2400" dirty="0"/>
              <a:t>KE&gt;0,</a:t>
            </a:r>
            <a:r>
              <a:rPr lang="zh-CN" altLang="en-US" sz="2400" dirty="0"/>
              <a:t>需要额外的信息来预测轨迹，</a:t>
            </a:r>
            <a:endParaRPr lang="en-US" altLang="zh-CN" sz="2400" dirty="0"/>
          </a:p>
          <a:p>
            <a:r>
              <a:rPr lang="en-US" altLang="zh-CN" sz="2400" dirty="0"/>
              <a:t>KE</a:t>
            </a:r>
            <a:r>
              <a:rPr lang="zh-CN" altLang="en-US" sz="2400" dirty="0"/>
              <a:t>越大，不可预测性更好。</a:t>
            </a:r>
          </a:p>
        </p:txBody>
      </p:sp>
    </p:spTree>
    <p:extLst>
      <p:ext uri="{BB962C8B-B14F-4D97-AF65-F5344CB8AC3E}">
        <p14:creationId xmlns:p14="http://schemas.microsoft.com/office/powerpoint/2010/main" val="247959967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2808D29-F511-44D7-A34C-0FDD6745B59F}"/>
              </a:ext>
            </a:extLst>
          </p:cNvPr>
          <p:cNvGrpSpPr/>
          <p:nvPr/>
        </p:nvGrpSpPr>
        <p:grpSpPr>
          <a:xfrm>
            <a:off x="0" y="0"/>
            <a:ext cx="12192000" cy="6858000"/>
            <a:chOff x="0" y="0"/>
            <a:chExt cx="12192000" cy="6858000"/>
          </a:xfrm>
        </p:grpSpPr>
        <p:sp>
          <p:nvSpPr>
            <p:cNvPr id="3" name="矩形 2">
              <a:extLst>
                <a:ext uri="{FF2B5EF4-FFF2-40B4-BE49-F238E27FC236}">
                  <a16:creationId xmlns:a16="http://schemas.microsoft.com/office/drawing/2014/main" id="{7EDEB037-8DDE-445A-8A70-E2A1A9591305}"/>
                </a:ext>
              </a:extLst>
            </p:cNvPr>
            <p:cNvSpPr/>
            <p:nvPr/>
          </p:nvSpPr>
          <p:spPr>
            <a:xfrm>
              <a:off x="0" y="0"/>
              <a:ext cx="6096000" cy="6858000"/>
            </a:xfrm>
            <a:prstGeom prst="rect">
              <a:avLst/>
            </a:prstGeom>
            <a:solidFill>
              <a:srgbClr val="EDA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8C22015-0157-489B-BFDB-5A6ECDAF26FD}"/>
                </a:ext>
              </a:extLst>
            </p:cNvPr>
            <p:cNvSpPr/>
            <p:nvPr/>
          </p:nvSpPr>
          <p:spPr>
            <a:xfrm>
              <a:off x="6096000" y="0"/>
              <a:ext cx="6096000" cy="68580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9A8F4F0E-BE25-495C-9DD2-E6F710F5665C}"/>
              </a:ext>
            </a:extLst>
          </p:cNvPr>
          <p:cNvSpPr/>
          <p:nvPr/>
        </p:nvSpPr>
        <p:spPr>
          <a:xfrm>
            <a:off x="0" y="1384300"/>
            <a:ext cx="12192000" cy="4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students-cap_46955">
            <a:extLst>
              <a:ext uri="{FF2B5EF4-FFF2-40B4-BE49-F238E27FC236}">
                <a16:creationId xmlns:a16="http://schemas.microsoft.com/office/drawing/2014/main" id="{B516CFFE-BED1-4D64-99E5-DEEA661B2EE1}"/>
              </a:ext>
            </a:extLst>
          </p:cNvPr>
          <p:cNvSpPr>
            <a:spLocks noChangeAspect="1"/>
          </p:cNvSpPr>
          <p:nvPr/>
        </p:nvSpPr>
        <p:spPr bwMode="auto">
          <a:xfrm>
            <a:off x="694299" y="302298"/>
            <a:ext cx="10803402" cy="625340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rgbClr val="1993AE">
              <a:alpha val="6000"/>
            </a:srgbClr>
          </a:solidFill>
          <a:ln>
            <a:noFill/>
          </a:ln>
        </p:spPr>
        <p:txBody>
          <a:bodyPr/>
          <a:lstStyle/>
          <a:p>
            <a:endParaRPr lang="zh-CN" altLang="en-US" dirty="0">
              <a:cs typeface="+mn-ea"/>
              <a:sym typeface="+mn-lt"/>
            </a:endParaRPr>
          </a:p>
        </p:txBody>
      </p:sp>
      <p:sp>
        <p:nvSpPr>
          <p:cNvPr id="7" name="文本框 6">
            <a:extLst>
              <a:ext uri="{FF2B5EF4-FFF2-40B4-BE49-F238E27FC236}">
                <a16:creationId xmlns:a16="http://schemas.microsoft.com/office/drawing/2014/main" id="{6BC43041-37F0-45E3-A291-62AA49144895}"/>
              </a:ext>
            </a:extLst>
          </p:cNvPr>
          <p:cNvSpPr txBox="1"/>
          <p:nvPr/>
        </p:nvSpPr>
        <p:spPr>
          <a:xfrm>
            <a:off x="4839630" y="2602790"/>
            <a:ext cx="251273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57AECC"/>
                </a:solidFill>
                <a:effectLst/>
                <a:uLnTx/>
                <a:uFillTx/>
                <a:cs typeface="+mn-ea"/>
                <a:sym typeface="+mn-lt"/>
              </a:rPr>
              <a:t>LAS-IES</a:t>
            </a:r>
            <a:endParaRPr kumimoji="0" lang="zh-CN" altLang="en-US" sz="6000" b="1" i="0" u="none" strike="noStrike" kern="1200" cap="none" spc="0" normalizeH="0" baseline="0" noProof="0" dirty="0">
              <a:ln>
                <a:noFill/>
              </a:ln>
              <a:solidFill>
                <a:srgbClr val="57AECC"/>
              </a:solidFill>
              <a:effectLst/>
              <a:uLnTx/>
              <a:uFillTx/>
              <a:cs typeface="+mn-ea"/>
              <a:sym typeface="+mn-lt"/>
            </a:endParaRPr>
          </a:p>
        </p:txBody>
      </p:sp>
    </p:spTree>
    <p:extLst>
      <p:ext uri="{BB962C8B-B14F-4D97-AF65-F5344CB8AC3E}">
        <p14:creationId xmlns:p14="http://schemas.microsoft.com/office/powerpoint/2010/main" val="151132064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BA9CF3-C0DA-4990-A895-C7E36927B311}"/>
              </a:ext>
            </a:extLst>
          </p:cNvPr>
          <p:cNvSpPr/>
          <p:nvPr/>
        </p:nvSpPr>
        <p:spPr>
          <a:xfrm>
            <a:off x="486226" y="308187"/>
            <a:ext cx="7981672"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2D-LASM-based image encryption scheme</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81EB950-1F4C-42B4-BEB9-ADEFFF66F82B}"/>
              </a:ext>
            </a:extLst>
          </p:cNvPr>
          <p:cNvPicPr>
            <a:picLocks noChangeAspect="1"/>
          </p:cNvPicPr>
          <p:nvPr/>
        </p:nvPicPr>
        <p:blipFill>
          <a:blip r:embed="rId3"/>
          <a:stretch>
            <a:fillRect/>
          </a:stretch>
        </p:blipFill>
        <p:spPr>
          <a:xfrm>
            <a:off x="2750682" y="1728133"/>
            <a:ext cx="6690635" cy="3790778"/>
          </a:xfrm>
          <a:prstGeom prst="rect">
            <a:avLst/>
          </a:prstGeom>
        </p:spPr>
      </p:pic>
    </p:spTree>
    <p:extLst>
      <p:ext uri="{BB962C8B-B14F-4D97-AF65-F5344CB8AC3E}">
        <p14:creationId xmlns:p14="http://schemas.microsoft.com/office/powerpoint/2010/main" val="25432053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BA9CF3-C0DA-4990-A895-C7E36927B311}"/>
              </a:ext>
            </a:extLst>
          </p:cNvPr>
          <p:cNvSpPr/>
          <p:nvPr/>
        </p:nvSpPr>
        <p:spPr>
          <a:xfrm>
            <a:off x="486226" y="308187"/>
            <a:ext cx="4493538"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Secret key generation</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A8933BDE-058C-43A3-A0DA-A7B31A72F490}"/>
              </a:ext>
            </a:extLst>
          </p:cNvPr>
          <p:cNvPicPr>
            <a:picLocks noChangeAspect="1"/>
          </p:cNvPicPr>
          <p:nvPr/>
        </p:nvPicPr>
        <p:blipFill>
          <a:blip r:embed="rId3"/>
          <a:stretch>
            <a:fillRect/>
          </a:stretch>
        </p:blipFill>
        <p:spPr>
          <a:xfrm>
            <a:off x="6258187" y="892962"/>
            <a:ext cx="5731197" cy="5533004"/>
          </a:xfrm>
          <a:prstGeom prst="rect">
            <a:avLst/>
          </a:prstGeom>
        </p:spPr>
      </p:pic>
      <p:sp>
        <p:nvSpPr>
          <p:cNvPr id="4" name="文本框 3">
            <a:extLst>
              <a:ext uri="{FF2B5EF4-FFF2-40B4-BE49-F238E27FC236}">
                <a16:creationId xmlns:a16="http://schemas.microsoft.com/office/drawing/2014/main" id="{C4342DFB-CEC3-4FBB-9770-DF8C11E2176D}"/>
              </a:ext>
            </a:extLst>
          </p:cNvPr>
          <p:cNvSpPr txBox="1"/>
          <p:nvPr/>
        </p:nvSpPr>
        <p:spPr>
          <a:xfrm>
            <a:off x="578840" y="1090569"/>
            <a:ext cx="5243120" cy="461665"/>
          </a:xfrm>
          <a:prstGeom prst="rect">
            <a:avLst/>
          </a:prstGeom>
          <a:noFill/>
        </p:spPr>
        <p:txBody>
          <a:bodyPr wrap="square" rtlCol="0">
            <a:spAutoFit/>
          </a:bodyPr>
          <a:lstStyle/>
          <a:p>
            <a:r>
              <a:rPr lang="zh-CN" altLang="en-US" sz="2400" dirty="0"/>
              <a:t>抵抗暴力攻击，密钥空间大于</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10</a:t>
            </a:r>
            <a:r>
              <a:rPr lang="zh-CN" altLang="en-US" sz="2400" dirty="0"/>
              <a:t>。</a:t>
            </a:r>
          </a:p>
        </p:txBody>
      </p:sp>
      <p:cxnSp>
        <p:nvCxnSpPr>
          <p:cNvPr id="6" name="直接箭头连接符 5">
            <a:extLst>
              <a:ext uri="{FF2B5EF4-FFF2-40B4-BE49-F238E27FC236}">
                <a16:creationId xmlns:a16="http://schemas.microsoft.com/office/drawing/2014/main" id="{B8FD8561-387C-43CC-B421-AB3682C08A02}"/>
              </a:ext>
            </a:extLst>
          </p:cNvPr>
          <p:cNvCxnSpPr/>
          <p:nvPr/>
        </p:nvCxnSpPr>
        <p:spPr>
          <a:xfrm>
            <a:off x="2374083" y="1565056"/>
            <a:ext cx="0" cy="33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FBC9E82-F360-4C1E-9CC0-2417AAE027F0}"/>
              </a:ext>
            </a:extLst>
          </p:cNvPr>
          <p:cNvSpPr txBox="1"/>
          <p:nvPr/>
        </p:nvSpPr>
        <p:spPr>
          <a:xfrm>
            <a:off x="729842" y="1900399"/>
            <a:ext cx="3338814" cy="461665"/>
          </a:xfrm>
          <a:prstGeom prst="rect">
            <a:avLst/>
          </a:prstGeom>
          <a:noFill/>
        </p:spPr>
        <p:txBody>
          <a:bodyPr wrap="square" rtlCol="0">
            <a:spAutoFit/>
          </a:bodyPr>
          <a:lstStyle/>
          <a:p>
            <a:pPr algn="ctr"/>
            <a:r>
              <a:rPr lang="en-US" altLang="zh-CN" sz="2400" dirty="0"/>
              <a:t>K     232bits</a:t>
            </a:r>
            <a:endParaRPr lang="zh-CN" altLang="en-US" sz="2400" dirty="0"/>
          </a:p>
        </p:txBody>
      </p:sp>
      <p:sp>
        <p:nvSpPr>
          <p:cNvPr id="9" name="矩形 8">
            <a:extLst>
              <a:ext uri="{FF2B5EF4-FFF2-40B4-BE49-F238E27FC236}">
                <a16:creationId xmlns:a16="http://schemas.microsoft.com/office/drawing/2014/main" id="{5934F153-9227-4405-9D5C-567284CEEF92}"/>
              </a:ext>
            </a:extLst>
          </p:cNvPr>
          <p:cNvSpPr/>
          <p:nvPr/>
        </p:nvSpPr>
        <p:spPr>
          <a:xfrm>
            <a:off x="1321622" y="2479396"/>
            <a:ext cx="2747034" cy="461665"/>
          </a:xfrm>
          <a:prstGeom prst="rect">
            <a:avLst/>
          </a:prstGeom>
        </p:spPr>
        <p:txBody>
          <a:bodyPr wrap="none">
            <a:spAutoFit/>
          </a:bodyPr>
          <a:lstStyle/>
          <a:p>
            <a:r>
              <a:rPr lang="en-US" altLang="zh-CN" sz="2400" dirty="0"/>
              <a:t>K = {x0,y0,</a:t>
            </a:r>
            <a:r>
              <a:rPr lang="el-GR" altLang="zh-CN" sz="2400" dirty="0"/>
              <a:t>μ,</a:t>
            </a:r>
            <a:r>
              <a:rPr lang="en-US" altLang="zh-CN" sz="2400" dirty="0"/>
              <a:t>w,</a:t>
            </a:r>
            <a:r>
              <a:rPr lang="el-GR" altLang="zh-CN" sz="2400" dirty="0"/>
              <a:t>γ1,γ2}</a:t>
            </a:r>
            <a:endParaRPr lang="zh-CN" altLang="en-US" sz="2400" dirty="0"/>
          </a:p>
        </p:txBody>
      </p:sp>
      <p:cxnSp>
        <p:nvCxnSpPr>
          <p:cNvPr id="10" name="直接箭头连接符 9">
            <a:extLst>
              <a:ext uri="{FF2B5EF4-FFF2-40B4-BE49-F238E27FC236}">
                <a16:creationId xmlns:a16="http://schemas.microsoft.com/office/drawing/2014/main" id="{D2A3E630-1563-4FD8-AB7A-09203736A50C}"/>
              </a:ext>
            </a:extLst>
          </p:cNvPr>
          <p:cNvCxnSpPr>
            <a:cxnSpLocks/>
          </p:cNvCxnSpPr>
          <p:nvPr/>
        </p:nvCxnSpPr>
        <p:spPr>
          <a:xfrm>
            <a:off x="2399249" y="2941061"/>
            <a:ext cx="0" cy="581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691A928C-B82C-4E04-BEFA-F81B90FCBC24}"/>
              </a:ext>
            </a:extLst>
          </p:cNvPr>
          <p:cNvPicPr>
            <a:picLocks noChangeAspect="1"/>
          </p:cNvPicPr>
          <p:nvPr/>
        </p:nvPicPr>
        <p:blipFill>
          <a:blip r:embed="rId4"/>
          <a:stretch>
            <a:fillRect/>
          </a:stretch>
        </p:blipFill>
        <p:spPr>
          <a:xfrm>
            <a:off x="1064456" y="3522291"/>
            <a:ext cx="1249720" cy="394649"/>
          </a:xfrm>
          <a:prstGeom prst="rect">
            <a:avLst/>
          </a:prstGeom>
        </p:spPr>
      </p:pic>
      <p:pic>
        <p:nvPicPr>
          <p:cNvPr id="12" name="图片 11">
            <a:extLst>
              <a:ext uri="{FF2B5EF4-FFF2-40B4-BE49-F238E27FC236}">
                <a16:creationId xmlns:a16="http://schemas.microsoft.com/office/drawing/2014/main" id="{63A20201-D8EE-4B62-B877-6AF25D763889}"/>
              </a:ext>
            </a:extLst>
          </p:cNvPr>
          <p:cNvPicPr>
            <a:picLocks noChangeAspect="1"/>
          </p:cNvPicPr>
          <p:nvPr/>
        </p:nvPicPr>
        <p:blipFill>
          <a:blip r:embed="rId5"/>
          <a:stretch>
            <a:fillRect/>
          </a:stretch>
        </p:blipFill>
        <p:spPr>
          <a:xfrm>
            <a:off x="2695139" y="3550645"/>
            <a:ext cx="1249720" cy="416573"/>
          </a:xfrm>
          <a:prstGeom prst="rect">
            <a:avLst/>
          </a:prstGeom>
        </p:spPr>
      </p:pic>
      <p:cxnSp>
        <p:nvCxnSpPr>
          <p:cNvPr id="14" name="直接箭头连接符 13">
            <a:extLst>
              <a:ext uri="{FF2B5EF4-FFF2-40B4-BE49-F238E27FC236}">
                <a16:creationId xmlns:a16="http://schemas.microsoft.com/office/drawing/2014/main" id="{F9225383-5C30-4ED7-9686-7274D60CA644}"/>
              </a:ext>
            </a:extLst>
          </p:cNvPr>
          <p:cNvCxnSpPr>
            <a:cxnSpLocks/>
          </p:cNvCxnSpPr>
          <p:nvPr/>
        </p:nvCxnSpPr>
        <p:spPr>
          <a:xfrm>
            <a:off x="2399249" y="3967218"/>
            <a:ext cx="0" cy="1166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9750FD8E-AF3D-45CA-B46A-FBA93A2C4DE9}"/>
              </a:ext>
            </a:extLst>
          </p:cNvPr>
          <p:cNvSpPr txBox="1"/>
          <p:nvPr/>
        </p:nvSpPr>
        <p:spPr>
          <a:xfrm>
            <a:off x="2499918" y="4253994"/>
            <a:ext cx="2273415" cy="369332"/>
          </a:xfrm>
          <a:prstGeom prst="rect">
            <a:avLst/>
          </a:prstGeom>
          <a:noFill/>
        </p:spPr>
        <p:txBody>
          <a:bodyPr wrap="square" rtlCol="0">
            <a:spAutoFit/>
          </a:bodyPr>
          <a:lstStyle/>
          <a:p>
            <a:r>
              <a:rPr lang="en-US" altLang="zh-CN" dirty="0"/>
              <a:t>2D-LASM</a:t>
            </a:r>
            <a:endParaRPr lang="zh-CN" altLang="en-US" dirty="0"/>
          </a:p>
        </p:txBody>
      </p:sp>
      <p:sp>
        <p:nvSpPr>
          <p:cNvPr id="17" name="文本框 16">
            <a:extLst>
              <a:ext uri="{FF2B5EF4-FFF2-40B4-BE49-F238E27FC236}">
                <a16:creationId xmlns:a16="http://schemas.microsoft.com/office/drawing/2014/main" id="{D1203650-E6AC-4900-9D2F-FE6E8BFDF0F3}"/>
              </a:ext>
            </a:extLst>
          </p:cNvPr>
          <p:cNvSpPr txBox="1"/>
          <p:nvPr/>
        </p:nvSpPr>
        <p:spPr>
          <a:xfrm>
            <a:off x="1839222" y="5271253"/>
            <a:ext cx="1937857" cy="461665"/>
          </a:xfrm>
          <a:prstGeom prst="rect">
            <a:avLst/>
          </a:prstGeom>
          <a:noFill/>
        </p:spPr>
        <p:txBody>
          <a:bodyPr wrap="square" rtlCol="0">
            <a:spAutoFit/>
          </a:bodyPr>
          <a:lstStyle/>
          <a:p>
            <a:r>
              <a:rPr lang="en-US" altLang="zh-CN" sz="2400" dirty="0"/>
              <a:t>S1</a:t>
            </a:r>
            <a:r>
              <a:rPr lang="zh-CN" altLang="en-US" sz="2400" dirty="0"/>
              <a:t>、</a:t>
            </a:r>
            <a:r>
              <a:rPr lang="en-US" altLang="zh-CN" sz="2400" dirty="0"/>
              <a:t>S2</a:t>
            </a:r>
            <a:endParaRPr lang="zh-CN" altLang="en-US" sz="2400" dirty="0"/>
          </a:p>
        </p:txBody>
      </p:sp>
    </p:spTree>
    <p:extLst>
      <p:ext uri="{BB962C8B-B14F-4D97-AF65-F5344CB8AC3E}">
        <p14:creationId xmlns:p14="http://schemas.microsoft.com/office/powerpoint/2010/main" val="416650132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BA9CF3-C0DA-4990-A895-C7E36927B311}"/>
              </a:ext>
            </a:extLst>
          </p:cNvPr>
          <p:cNvSpPr/>
          <p:nvPr/>
        </p:nvSpPr>
        <p:spPr>
          <a:xfrm>
            <a:off x="486226" y="308187"/>
            <a:ext cx="5314275"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Adding surrounding pixels</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6EE18C0-97A4-4D02-8CF9-70F86FD8E338}"/>
              </a:ext>
            </a:extLst>
          </p:cNvPr>
          <p:cNvPicPr>
            <a:picLocks noChangeAspect="1"/>
          </p:cNvPicPr>
          <p:nvPr/>
        </p:nvPicPr>
        <p:blipFill>
          <a:blip r:embed="rId3"/>
          <a:stretch>
            <a:fillRect/>
          </a:stretch>
        </p:blipFill>
        <p:spPr>
          <a:xfrm>
            <a:off x="8246764" y="292946"/>
            <a:ext cx="2933954" cy="2918713"/>
          </a:xfrm>
          <a:prstGeom prst="rect">
            <a:avLst/>
          </a:prstGeom>
        </p:spPr>
      </p:pic>
      <p:pic>
        <p:nvPicPr>
          <p:cNvPr id="8" name="图片 7">
            <a:extLst>
              <a:ext uri="{FF2B5EF4-FFF2-40B4-BE49-F238E27FC236}">
                <a16:creationId xmlns:a16="http://schemas.microsoft.com/office/drawing/2014/main" id="{05F94DFB-3E86-469A-BCBB-B8D33A59FB49}"/>
              </a:ext>
            </a:extLst>
          </p:cNvPr>
          <p:cNvPicPr>
            <a:picLocks noChangeAspect="1"/>
          </p:cNvPicPr>
          <p:nvPr/>
        </p:nvPicPr>
        <p:blipFill>
          <a:blip r:embed="rId4"/>
          <a:stretch>
            <a:fillRect/>
          </a:stretch>
        </p:blipFill>
        <p:spPr>
          <a:xfrm>
            <a:off x="8254384" y="3661582"/>
            <a:ext cx="2926334" cy="2903472"/>
          </a:xfrm>
          <a:prstGeom prst="rect">
            <a:avLst/>
          </a:prstGeom>
        </p:spPr>
      </p:pic>
      <p:pic>
        <p:nvPicPr>
          <p:cNvPr id="9" name="图片 8">
            <a:extLst>
              <a:ext uri="{FF2B5EF4-FFF2-40B4-BE49-F238E27FC236}">
                <a16:creationId xmlns:a16="http://schemas.microsoft.com/office/drawing/2014/main" id="{014524E2-9E91-4A45-8C37-836FC21AF644}"/>
              </a:ext>
            </a:extLst>
          </p:cNvPr>
          <p:cNvPicPr>
            <a:picLocks noChangeAspect="1"/>
          </p:cNvPicPr>
          <p:nvPr/>
        </p:nvPicPr>
        <p:blipFill>
          <a:blip r:embed="rId5"/>
          <a:stretch>
            <a:fillRect/>
          </a:stretch>
        </p:blipFill>
        <p:spPr>
          <a:xfrm>
            <a:off x="486226" y="4137705"/>
            <a:ext cx="4633362" cy="579170"/>
          </a:xfrm>
          <a:prstGeom prst="rect">
            <a:avLst/>
          </a:prstGeom>
        </p:spPr>
      </p:pic>
      <p:pic>
        <p:nvPicPr>
          <p:cNvPr id="10" name="图片 9">
            <a:extLst>
              <a:ext uri="{FF2B5EF4-FFF2-40B4-BE49-F238E27FC236}">
                <a16:creationId xmlns:a16="http://schemas.microsoft.com/office/drawing/2014/main" id="{33750A46-BC2F-4480-A0C1-DAFB9D823892}"/>
              </a:ext>
            </a:extLst>
          </p:cNvPr>
          <p:cNvPicPr>
            <a:picLocks noChangeAspect="1"/>
          </p:cNvPicPr>
          <p:nvPr/>
        </p:nvPicPr>
        <p:blipFill>
          <a:blip r:embed="rId6"/>
          <a:stretch>
            <a:fillRect/>
          </a:stretch>
        </p:blipFill>
        <p:spPr>
          <a:xfrm>
            <a:off x="620449" y="5113318"/>
            <a:ext cx="3147333" cy="624894"/>
          </a:xfrm>
          <a:prstGeom prst="rect">
            <a:avLst/>
          </a:prstGeom>
        </p:spPr>
      </p:pic>
      <p:sp>
        <p:nvSpPr>
          <p:cNvPr id="11" name="文本框 10">
            <a:extLst>
              <a:ext uri="{FF2B5EF4-FFF2-40B4-BE49-F238E27FC236}">
                <a16:creationId xmlns:a16="http://schemas.microsoft.com/office/drawing/2014/main" id="{403E3775-6E24-4BE0-AB4A-F5EAC719ABFD}"/>
              </a:ext>
            </a:extLst>
          </p:cNvPr>
          <p:cNvSpPr txBox="1"/>
          <p:nvPr/>
        </p:nvSpPr>
        <p:spPr>
          <a:xfrm>
            <a:off x="486226" y="2432807"/>
            <a:ext cx="6274965" cy="461665"/>
          </a:xfrm>
          <a:prstGeom prst="rect">
            <a:avLst/>
          </a:prstGeom>
          <a:noFill/>
        </p:spPr>
        <p:txBody>
          <a:bodyPr wrap="square" rtlCol="0">
            <a:spAutoFit/>
          </a:bodyPr>
          <a:lstStyle/>
          <a:p>
            <a:r>
              <a:rPr lang="zh-CN" altLang="en-US" sz="2400" dirty="0"/>
              <a:t>伪随机数发生器</a:t>
            </a:r>
          </a:p>
        </p:txBody>
      </p:sp>
      <p:cxnSp>
        <p:nvCxnSpPr>
          <p:cNvPr id="13" name="直接箭头连接符 12">
            <a:extLst>
              <a:ext uri="{FF2B5EF4-FFF2-40B4-BE49-F238E27FC236}">
                <a16:creationId xmlns:a16="http://schemas.microsoft.com/office/drawing/2014/main" id="{EBABBC7B-415C-458A-935E-10FA0BB1CFD3}"/>
              </a:ext>
            </a:extLst>
          </p:cNvPr>
          <p:cNvCxnSpPr/>
          <p:nvPr/>
        </p:nvCxnSpPr>
        <p:spPr>
          <a:xfrm>
            <a:off x="2802907" y="2630083"/>
            <a:ext cx="1249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4B1A02D-7672-4EB6-85D4-4FE9442E4F6F}"/>
              </a:ext>
            </a:extLst>
          </p:cNvPr>
          <p:cNvSpPr/>
          <p:nvPr/>
        </p:nvSpPr>
        <p:spPr>
          <a:xfrm>
            <a:off x="4196899" y="2248140"/>
            <a:ext cx="2121093" cy="830997"/>
          </a:xfrm>
          <a:prstGeom prst="rect">
            <a:avLst/>
          </a:prstGeom>
        </p:spPr>
        <p:txBody>
          <a:bodyPr wrap="none">
            <a:spAutoFit/>
          </a:bodyPr>
          <a:lstStyle/>
          <a:p>
            <a:r>
              <a:rPr lang="en-US" altLang="zh-CN" sz="2400" dirty="0"/>
              <a:t>RI     2 × (N + 2) </a:t>
            </a:r>
          </a:p>
          <a:p>
            <a:r>
              <a:rPr lang="en-US" altLang="zh-CN" sz="2400" dirty="0"/>
              <a:t>CI     M × 2</a:t>
            </a:r>
            <a:endParaRPr lang="zh-CN" altLang="en-US" sz="2400" dirty="0"/>
          </a:p>
        </p:txBody>
      </p:sp>
      <p:sp>
        <p:nvSpPr>
          <p:cNvPr id="15" name="文本框 14">
            <a:extLst>
              <a:ext uri="{FF2B5EF4-FFF2-40B4-BE49-F238E27FC236}">
                <a16:creationId xmlns:a16="http://schemas.microsoft.com/office/drawing/2014/main" id="{9B4DEDD7-758E-4662-8FE9-64A6E51571A3}"/>
              </a:ext>
            </a:extLst>
          </p:cNvPr>
          <p:cNvSpPr txBox="1"/>
          <p:nvPr/>
        </p:nvSpPr>
        <p:spPr>
          <a:xfrm>
            <a:off x="7137254" y="1476462"/>
            <a:ext cx="1493193" cy="369332"/>
          </a:xfrm>
          <a:prstGeom prst="rect">
            <a:avLst/>
          </a:prstGeom>
          <a:noFill/>
        </p:spPr>
        <p:txBody>
          <a:bodyPr wrap="square" rtlCol="0">
            <a:spAutoFit/>
          </a:bodyPr>
          <a:lstStyle/>
          <a:p>
            <a:r>
              <a:rPr lang="en-US" altLang="zh-CN" dirty="0"/>
              <a:t>M × N</a:t>
            </a:r>
            <a:endParaRPr lang="zh-CN" altLang="en-US" dirty="0"/>
          </a:p>
        </p:txBody>
      </p:sp>
      <p:sp>
        <p:nvSpPr>
          <p:cNvPr id="16" name="矩形 15">
            <a:extLst>
              <a:ext uri="{FF2B5EF4-FFF2-40B4-BE49-F238E27FC236}">
                <a16:creationId xmlns:a16="http://schemas.microsoft.com/office/drawing/2014/main" id="{8ADB52DE-1FD7-49CC-A2DD-FD963D0DA0C7}"/>
              </a:ext>
            </a:extLst>
          </p:cNvPr>
          <p:cNvSpPr/>
          <p:nvPr/>
        </p:nvSpPr>
        <p:spPr>
          <a:xfrm>
            <a:off x="7131722" y="4743986"/>
            <a:ext cx="713657" cy="369332"/>
          </a:xfrm>
          <a:prstGeom prst="rect">
            <a:avLst/>
          </a:prstGeom>
        </p:spPr>
        <p:txBody>
          <a:bodyPr wrap="none">
            <a:spAutoFit/>
          </a:bodyPr>
          <a:lstStyle/>
          <a:p>
            <a:r>
              <a:rPr lang="en-US" altLang="zh-CN" dirty="0"/>
              <a:t>Q× W</a:t>
            </a:r>
            <a:endParaRPr lang="zh-CN" altLang="en-US" dirty="0"/>
          </a:p>
        </p:txBody>
      </p:sp>
    </p:spTree>
    <p:extLst>
      <p:ext uri="{BB962C8B-B14F-4D97-AF65-F5344CB8AC3E}">
        <p14:creationId xmlns:p14="http://schemas.microsoft.com/office/powerpoint/2010/main" val="104575717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BA9CF3-C0DA-4990-A895-C7E36927B311}"/>
              </a:ext>
            </a:extLst>
          </p:cNvPr>
          <p:cNvSpPr/>
          <p:nvPr/>
        </p:nvSpPr>
        <p:spPr>
          <a:xfrm>
            <a:off x="486226" y="308187"/>
            <a:ext cx="5724644"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Bit manipulation confusion</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C230115C-9513-4BF7-8DD8-6A104890C417}"/>
              </a:ext>
            </a:extLst>
          </p:cNvPr>
          <p:cNvPicPr>
            <a:picLocks noChangeAspect="1"/>
          </p:cNvPicPr>
          <p:nvPr/>
        </p:nvPicPr>
        <p:blipFill>
          <a:blip r:embed="rId3"/>
          <a:stretch>
            <a:fillRect/>
          </a:stretch>
        </p:blipFill>
        <p:spPr>
          <a:xfrm>
            <a:off x="995213" y="1459685"/>
            <a:ext cx="10201574" cy="2793534"/>
          </a:xfrm>
          <a:prstGeom prst="rect">
            <a:avLst/>
          </a:prstGeom>
        </p:spPr>
      </p:pic>
      <p:sp>
        <p:nvSpPr>
          <p:cNvPr id="5" name="文本框 4">
            <a:extLst>
              <a:ext uri="{FF2B5EF4-FFF2-40B4-BE49-F238E27FC236}">
                <a16:creationId xmlns:a16="http://schemas.microsoft.com/office/drawing/2014/main" id="{31B4C3C4-B7E0-4290-BF4A-E41F5829C6CA}"/>
              </a:ext>
            </a:extLst>
          </p:cNvPr>
          <p:cNvSpPr txBox="1"/>
          <p:nvPr/>
        </p:nvSpPr>
        <p:spPr>
          <a:xfrm>
            <a:off x="2164360" y="4450610"/>
            <a:ext cx="2751589" cy="369332"/>
          </a:xfrm>
          <a:prstGeom prst="rect">
            <a:avLst/>
          </a:prstGeom>
          <a:noFill/>
        </p:spPr>
        <p:txBody>
          <a:bodyPr wrap="square" rtlCol="0">
            <a:spAutoFit/>
          </a:bodyPr>
          <a:lstStyle/>
          <a:p>
            <a:r>
              <a:rPr lang="zh-CN" altLang="en-US" dirty="0"/>
              <a:t>混淆矩阵</a:t>
            </a:r>
          </a:p>
        </p:txBody>
      </p:sp>
      <p:sp>
        <p:nvSpPr>
          <p:cNvPr id="6" name="文本框 5">
            <a:extLst>
              <a:ext uri="{FF2B5EF4-FFF2-40B4-BE49-F238E27FC236}">
                <a16:creationId xmlns:a16="http://schemas.microsoft.com/office/drawing/2014/main" id="{E5BF3F2E-219C-401E-A6EB-43D4F375B53C}"/>
              </a:ext>
            </a:extLst>
          </p:cNvPr>
          <p:cNvSpPr txBox="1"/>
          <p:nvPr/>
        </p:nvSpPr>
        <p:spPr>
          <a:xfrm>
            <a:off x="5588466" y="4450610"/>
            <a:ext cx="2751589" cy="369332"/>
          </a:xfrm>
          <a:prstGeom prst="rect">
            <a:avLst/>
          </a:prstGeom>
          <a:noFill/>
        </p:spPr>
        <p:txBody>
          <a:bodyPr wrap="square" rtlCol="0">
            <a:spAutoFit/>
          </a:bodyPr>
          <a:lstStyle/>
          <a:p>
            <a:r>
              <a:rPr lang="zh-CN" altLang="en-US" dirty="0"/>
              <a:t>索引矩阵</a:t>
            </a:r>
          </a:p>
        </p:txBody>
      </p:sp>
      <p:sp>
        <p:nvSpPr>
          <p:cNvPr id="7" name="文本框 6">
            <a:extLst>
              <a:ext uri="{FF2B5EF4-FFF2-40B4-BE49-F238E27FC236}">
                <a16:creationId xmlns:a16="http://schemas.microsoft.com/office/drawing/2014/main" id="{F0642C84-4908-4622-908A-22F2435FF330}"/>
              </a:ext>
            </a:extLst>
          </p:cNvPr>
          <p:cNvSpPr txBox="1"/>
          <p:nvPr/>
        </p:nvSpPr>
        <p:spPr>
          <a:xfrm>
            <a:off x="8651845" y="4450610"/>
            <a:ext cx="2751589" cy="369332"/>
          </a:xfrm>
          <a:prstGeom prst="rect">
            <a:avLst/>
          </a:prstGeom>
          <a:noFill/>
        </p:spPr>
        <p:txBody>
          <a:bodyPr wrap="square" rtlCol="0">
            <a:spAutoFit/>
          </a:bodyPr>
          <a:lstStyle/>
          <a:p>
            <a:r>
              <a:rPr lang="zh-CN" altLang="en-US" dirty="0"/>
              <a:t>环绕后矩阵</a:t>
            </a:r>
          </a:p>
        </p:txBody>
      </p:sp>
    </p:spTree>
    <p:extLst>
      <p:ext uri="{BB962C8B-B14F-4D97-AF65-F5344CB8AC3E}">
        <p14:creationId xmlns:p14="http://schemas.microsoft.com/office/powerpoint/2010/main" val="2431443362"/>
      </p:ext>
    </p:extLst>
  </p:cSld>
  <p:clrMapOvr>
    <a:masterClrMapping/>
  </p:clrMapOvr>
  <mc:AlternateContent xmlns:mc="http://schemas.openxmlformats.org/markup-compatibility/2006">
    <mc:Choice xmlns:p14="http://schemas.microsoft.com/office/powerpoint/2010/main" Requires="p14">
      <p:transition p14:dur="0" advClick="0" advTm="3000"/>
    </mc:Choice>
    <mc:Fallback>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BA9CF3-C0DA-4990-A895-C7E36927B311}"/>
              </a:ext>
            </a:extLst>
          </p:cNvPr>
          <p:cNvSpPr/>
          <p:nvPr/>
        </p:nvSpPr>
        <p:spPr>
          <a:xfrm>
            <a:off x="486226" y="308187"/>
            <a:ext cx="5724644"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Bit manipulation confusion</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7BEE6B7-EC20-4FC0-9428-31F351079499}"/>
              </a:ext>
            </a:extLst>
          </p:cNvPr>
          <p:cNvPicPr>
            <a:picLocks noChangeAspect="1"/>
          </p:cNvPicPr>
          <p:nvPr/>
        </p:nvPicPr>
        <p:blipFill>
          <a:blip r:embed="rId3"/>
          <a:stretch>
            <a:fillRect/>
          </a:stretch>
        </p:blipFill>
        <p:spPr>
          <a:xfrm>
            <a:off x="258859" y="2356147"/>
            <a:ext cx="4573200" cy="3172197"/>
          </a:xfrm>
          <a:prstGeom prst="rect">
            <a:avLst/>
          </a:prstGeom>
        </p:spPr>
      </p:pic>
      <p:pic>
        <p:nvPicPr>
          <p:cNvPr id="6" name="图片 5">
            <a:extLst>
              <a:ext uri="{FF2B5EF4-FFF2-40B4-BE49-F238E27FC236}">
                <a16:creationId xmlns:a16="http://schemas.microsoft.com/office/drawing/2014/main" id="{A9E0911C-2C93-4C6F-8A56-A74E2B295F31}"/>
              </a:ext>
            </a:extLst>
          </p:cNvPr>
          <p:cNvPicPr>
            <a:picLocks noChangeAspect="1"/>
          </p:cNvPicPr>
          <p:nvPr/>
        </p:nvPicPr>
        <p:blipFill>
          <a:blip r:embed="rId4"/>
          <a:stretch>
            <a:fillRect/>
          </a:stretch>
        </p:blipFill>
        <p:spPr>
          <a:xfrm>
            <a:off x="6958706" y="2356147"/>
            <a:ext cx="5142212" cy="3172198"/>
          </a:xfrm>
          <a:prstGeom prst="rect">
            <a:avLst/>
          </a:prstGeom>
        </p:spPr>
      </p:pic>
      <p:sp>
        <p:nvSpPr>
          <p:cNvPr id="7" name="箭头: 右 6">
            <a:extLst>
              <a:ext uri="{FF2B5EF4-FFF2-40B4-BE49-F238E27FC236}">
                <a16:creationId xmlns:a16="http://schemas.microsoft.com/office/drawing/2014/main" id="{5E397719-907C-408F-B3D5-AD764137E46B}"/>
              </a:ext>
            </a:extLst>
          </p:cNvPr>
          <p:cNvSpPr/>
          <p:nvPr/>
        </p:nvSpPr>
        <p:spPr>
          <a:xfrm>
            <a:off x="4832059" y="3476879"/>
            <a:ext cx="2189526" cy="838899"/>
          </a:xfrm>
          <a:prstGeom prst="rightArrow">
            <a:avLst/>
          </a:prstGeom>
          <a:solidFill>
            <a:schemeClr val="bg2"/>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600" dirty="0">
                <a:solidFill>
                  <a:schemeClr val="accent3"/>
                </a:solidFill>
              </a:rPr>
              <a:t>每行从小到大排序</a:t>
            </a:r>
          </a:p>
        </p:txBody>
      </p:sp>
    </p:spTree>
    <p:extLst>
      <p:ext uri="{BB962C8B-B14F-4D97-AF65-F5344CB8AC3E}">
        <p14:creationId xmlns:p14="http://schemas.microsoft.com/office/powerpoint/2010/main" val="293504566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EC4C7-3F62-4CD1-817D-C926C884725A}"/>
              </a:ext>
            </a:extLst>
          </p:cNvPr>
          <p:cNvPicPr>
            <a:picLocks noChangeAspect="1"/>
          </p:cNvPicPr>
          <p:nvPr/>
        </p:nvPicPr>
        <p:blipFill>
          <a:blip r:embed="rId3"/>
          <a:stretch>
            <a:fillRect/>
          </a:stretch>
        </p:blipFill>
        <p:spPr>
          <a:xfrm>
            <a:off x="0" y="2314202"/>
            <a:ext cx="4915949" cy="3172198"/>
          </a:xfrm>
          <a:prstGeom prst="rect">
            <a:avLst/>
          </a:prstGeom>
        </p:spPr>
      </p:pic>
      <p:pic>
        <p:nvPicPr>
          <p:cNvPr id="5" name="图片 4">
            <a:extLst>
              <a:ext uri="{FF2B5EF4-FFF2-40B4-BE49-F238E27FC236}">
                <a16:creationId xmlns:a16="http://schemas.microsoft.com/office/drawing/2014/main" id="{CB77AD65-5F5C-4B5D-9C33-13A74EDE4823}"/>
              </a:ext>
            </a:extLst>
          </p:cNvPr>
          <p:cNvPicPr>
            <a:picLocks noChangeAspect="1"/>
          </p:cNvPicPr>
          <p:nvPr/>
        </p:nvPicPr>
        <p:blipFill>
          <a:blip r:embed="rId4"/>
          <a:stretch>
            <a:fillRect/>
          </a:stretch>
        </p:blipFill>
        <p:spPr>
          <a:xfrm>
            <a:off x="7049790" y="2314202"/>
            <a:ext cx="5080106" cy="3172198"/>
          </a:xfrm>
          <a:prstGeom prst="rect">
            <a:avLst/>
          </a:prstGeom>
        </p:spPr>
      </p:pic>
      <p:sp>
        <p:nvSpPr>
          <p:cNvPr id="7" name="箭头: 右 6">
            <a:extLst>
              <a:ext uri="{FF2B5EF4-FFF2-40B4-BE49-F238E27FC236}">
                <a16:creationId xmlns:a16="http://schemas.microsoft.com/office/drawing/2014/main" id="{938B2D1F-1A2F-4CFF-A8D1-ECD110BA965A}"/>
              </a:ext>
            </a:extLst>
          </p:cNvPr>
          <p:cNvSpPr/>
          <p:nvPr/>
        </p:nvSpPr>
        <p:spPr>
          <a:xfrm>
            <a:off x="4888107" y="3480851"/>
            <a:ext cx="2189526" cy="838899"/>
          </a:xfrm>
          <a:prstGeom prst="rightArrow">
            <a:avLst/>
          </a:prstGeom>
          <a:solidFill>
            <a:schemeClr val="bg2"/>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600" dirty="0">
                <a:solidFill>
                  <a:schemeClr val="accent3"/>
                </a:solidFill>
              </a:rPr>
              <a:t>每列从小到大排序</a:t>
            </a:r>
          </a:p>
        </p:txBody>
      </p:sp>
      <p:sp>
        <p:nvSpPr>
          <p:cNvPr id="9" name="矩形 8">
            <a:extLst>
              <a:ext uri="{FF2B5EF4-FFF2-40B4-BE49-F238E27FC236}">
                <a16:creationId xmlns:a16="http://schemas.microsoft.com/office/drawing/2014/main" id="{0223D2F5-C17E-474E-882B-2DD77ED2402E}"/>
              </a:ext>
            </a:extLst>
          </p:cNvPr>
          <p:cNvSpPr/>
          <p:nvPr/>
        </p:nvSpPr>
        <p:spPr>
          <a:xfrm>
            <a:off x="258226" y="294330"/>
            <a:ext cx="5724644"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Bit manipulation confusion</a:t>
            </a:r>
            <a:endParaRPr lang="zh-CN" altLang="en-US" sz="3200" dirty="0">
              <a:solidFill>
                <a:srgbClr val="57AE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467444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C3B1FA0-3C38-4F9A-A108-CBD7F402B299}"/>
              </a:ext>
            </a:extLst>
          </p:cNvPr>
          <p:cNvPicPr>
            <a:picLocks noChangeAspect="1"/>
          </p:cNvPicPr>
          <p:nvPr/>
        </p:nvPicPr>
        <p:blipFill>
          <a:blip r:embed="rId3"/>
          <a:stretch>
            <a:fillRect/>
          </a:stretch>
        </p:blipFill>
        <p:spPr>
          <a:xfrm>
            <a:off x="86928" y="2188367"/>
            <a:ext cx="5080106" cy="3172198"/>
          </a:xfrm>
          <a:prstGeom prst="rect">
            <a:avLst/>
          </a:prstGeom>
        </p:spPr>
      </p:pic>
      <p:pic>
        <p:nvPicPr>
          <p:cNvPr id="3" name="图片 2">
            <a:extLst>
              <a:ext uri="{FF2B5EF4-FFF2-40B4-BE49-F238E27FC236}">
                <a16:creationId xmlns:a16="http://schemas.microsoft.com/office/drawing/2014/main" id="{C6D1B4A3-3127-4A42-8694-409D0F52ADA7}"/>
              </a:ext>
            </a:extLst>
          </p:cNvPr>
          <p:cNvPicPr>
            <a:picLocks noChangeAspect="1"/>
          </p:cNvPicPr>
          <p:nvPr/>
        </p:nvPicPr>
        <p:blipFill>
          <a:blip r:embed="rId4"/>
          <a:stretch>
            <a:fillRect/>
          </a:stretch>
        </p:blipFill>
        <p:spPr>
          <a:xfrm>
            <a:off x="7356560" y="2188367"/>
            <a:ext cx="4748512" cy="3407386"/>
          </a:xfrm>
          <a:prstGeom prst="rect">
            <a:avLst/>
          </a:prstGeom>
        </p:spPr>
      </p:pic>
      <p:sp>
        <p:nvSpPr>
          <p:cNvPr id="4" name="箭头: 右 3">
            <a:extLst>
              <a:ext uri="{FF2B5EF4-FFF2-40B4-BE49-F238E27FC236}">
                <a16:creationId xmlns:a16="http://schemas.microsoft.com/office/drawing/2014/main" id="{925FEC2D-744A-4BE1-A4DB-9BF8692217C1}"/>
              </a:ext>
            </a:extLst>
          </p:cNvPr>
          <p:cNvSpPr/>
          <p:nvPr/>
        </p:nvSpPr>
        <p:spPr>
          <a:xfrm>
            <a:off x="5167034" y="3497629"/>
            <a:ext cx="2189526" cy="838899"/>
          </a:xfrm>
          <a:prstGeom prst="rightArrow">
            <a:avLst/>
          </a:prstGeom>
          <a:solidFill>
            <a:schemeClr val="bg2"/>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1600" dirty="0">
                <a:solidFill>
                  <a:schemeClr val="accent3"/>
                </a:solidFill>
              </a:rPr>
              <a:t>提取图像部分的像素</a:t>
            </a:r>
          </a:p>
        </p:txBody>
      </p:sp>
      <p:sp>
        <p:nvSpPr>
          <p:cNvPr id="7" name="文本框 6">
            <a:extLst>
              <a:ext uri="{FF2B5EF4-FFF2-40B4-BE49-F238E27FC236}">
                <a16:creationId xmlns:a16="http://schemas.microsoft.com/office/drawing/2014/main" id="{F2866120-480B-4D76-BCBC-DEA372F21374}"/>
              </a:ext>
            </a:extLst>
          </p:cNvPr>
          <p:cNvSpPr txBox="1"/>
          <p:nvPr/>
        </p:nvSpPr>
        <p:spPr>
          <a:xfrm>
            <a:off x="9730816" y="5712903"/>
            <a:ext cx="1753299" cy="523220"/>
          </a:xfrm>
          <a:prstGeom prst="rect">
            <a:avLst/>
          </a:prstGeom>
          <a:noFill/>
        </p:spPr>
        <p:txBody>
          <a:bodyPr wrap="square" rtlCol="0">
            <a:spAutoFit/>
          </a:bodyPr>
          <a:lstStyle/>
          <a:p>
            <a:r>
              <a:rPr lang="en-US" altLang="zh-CN" sz="2800" b="1" dirty="0"/>
              <a:t>T</a:t>
            </a:r>
            <a:endParaRPr lang="zh-CN" altLang="en-US" sz="2800" b="1" dirty="0"/>
          </a:p>
        </p:txBody>
      </p:sp>
      <p:sp>
        <p:nvSpPr>
          <p:cNvPr id="8" name="矩形 7">
            <a:extLst>
              <a:ext uri="{FF2B5EF4-FFF2-40B4-BE49-F238E27FC236}">
                <a16:creationId xmlns:a16="http://schemas.microsoft.com/office/drawing/2014/main" id="{A2F9786C-0BB5-44FA-A269-3DF0957A777A}"/>
              </a:ext>
            </a:extLst>
          </p:cNvPr>
          <p:cNvSpPr/>
          <p:nvPr/>
        </p:nvSpPr>
        <p:spPr>
          <a:xfrm>
            <a:off x="258226" y="294330"/>
            <a:ext cx="5724644"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Bit manipulation confusion</a:t>
            </a:r>
            <a:endParaRPr lang="zh-CN" altLang="en-US" sz="3200" dirty="0">
              <a:solidFill>
                <a:srgbClr val="57AE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2183022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2372BA9B-946E-41F7-BB8D-3CFA7A36C31E}"/>
              </a:ext>
            </a:extLst>
          </p:cNvPr>
          <p:cNvSpPr/>
          <p:nvPr/>
        </p:nvSpPr>
        <p:spPr>
          <a:xfrm>
            <a:off x="2212477" y="1658815"/>
            <a:ext cx="7885620" cy="1015663"/>
          </a:xfrm>
          <a:prstGeom prst="rect">
            <a:avLst/>
          </a:prstGeom>
        </p:spPr>
        <p:txBody>
          <a:bodyPr wrap="none">
            <a:spAutoFit/>
          </a:bodyPr>
          <a:lstStyle/>
          <a:p>
            <a:r>
              <a:rPr lang="en-US" altLang="zh-CN" sz="6000" dirty="0">
                <a:latin typeface="微软雅黑" panose="020B0503020204020204" pitchFamily="34" charset="-122"/>
                <a:ea typeface="微软雅黑" panose="020B0503020204020204" pitchFamily="34" charset="-122"/>
              </a:rPr>
              <a:t>Information Sciences</a:t>
            </a:r>
            <a:endParaRPr lang="zh-CN" altLang="en-US" sz="6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84FE86A-09A3-438E-B347-12F320612F4A}"/>
              </a:ext>
            </a:extLst>
          </p:cNvPr>
          <p:cNvSpPr txBox="1"/>
          <p:nvPr/>
        </p:nvSpPr>
        <p:spPr>
          <a:xfrm>
            <a:off x="3512755" y="2936088"/>
            <a:ext cx="5285064" cy="523220"/>
          </a:xfrm>
          <a:prstGeom prst="rect">
            <a:avLst/>
          </a:prstGeom>
          <a:noFill/>
        </p:spPr>
        <p:txBody>
          <a:bodyPr wrap="square" rtlCol="0">
            <a:spAutoFit/>
          </a:bodyPr>
          <a:lstStyle/>
          <a:p>
            <a:pPr algn="ctr"/>
            <a:r>
              <a:rPr lang="en-US" altLang="zh-CN" sz="2800" dirty="0"/>
              <a:t>339</a:t>
            </a:r>
            <a:r>
              <a:rPr lang="zh-CN" altLang="en-US" sz="2800" dirty="0"/>
              <a:t>（</a:t>
            </a:r>
            <a:r>
              <a:rPr lang="en-US" altLang="zh-CN" sz="2800" dirty="0"/>
              <a:t>2016</a:t>
            </a:r>
            <a:r>
              <a:rPr lang="zh-CN" altLang="en-US" sz="2800" dirty="0"/>
              <a:t>）</a:t>
            </a:r>
            <a:r>
              <a:rPr lang="en-US" altLang="zh-CN" sz="2800" dirty="0"/>
              <a:t>237-253</a:t>
            </a:r>
            <a:endParaRPr lang="zh-CN" altLang="en-US" sz="2800" dirty="0"/>
          </a:p>
        </p:txBody>
      </p:sp>
      <p:sp>
        <p:nvSpPr>
          <p:cNvPr id="23" name="矩形 22">
            <a:extLst>
              <a:ext uri="{FF2B5EF4-FFF2-40B4-BE49-F238E27FC236}">
                <a16:creationId xmlns:a16="http://schemas.microsoft.com/office/drawing/2014/main" id="{77AF27EE-FEF9-4D59-93CF-E101F9F5114D}"/>
              </a:ext>
            </a:extLst>
          </p:cNvPr>
          <p:cNvSpPr/>
          <p:nvPr/>
        </p:nvSpPr>
        <p:spPr>
          <a:xfrm>
            <a:off x="2212477" y="3814191"/>
            <a:ext cx="4231671" cy="523220"/>
          </a:xfrm>
          <a:prstGeom prst="rect">
            <a:avLst/>
          </a:prstGeom>
        </p:spPr>
        <p:txBody>
          <a:bodyPr wrap="none">
            <a:spAutoFit/>
          </a:bodyPr>
          <a:lstStyle/>
          <a:p>
            <a:r>
              <a:rPr lang="en-US" altLang="zh-CN" sz="2800" dirty="0" err="1"/>
              <a:t>Zhongyun</a:t>
            </a:r>
            <a:r>
              <a:rPr lang="en-US" altLang="zh-CN" sz="2800" dirty="0"/>
              <a:t> Hua, </a:t>
            </a:r>
            <a:r>
              <a:rPr lang="en-US" altLang="zh-CN" sz="2800" dirty="0" err="1"/>
              <a:t>Yicong</a:t>
            </a:r>
            <a:r>
              <a:rPr lang="en-US" altLang="zh-CN" sz="2800" dirty="0"/>
              <a:t> Zhou</a:t>
            </a:r>
            <a:endParaRPr lang="zh-CN" altLang="en-US" sz="2800" dirty="0"/>
          </a:p>
        </p:txBody>
      </p:sp>
      <p:sp>
        <p:nvSpPr>
          <p:cNvPr id="26" name="矩形 25">
            <a:extLst>
              <a:ext uri="{FF2B5EF4-FFF2-40B4-BE49-F238E27FC236}">
                <a16:creationId xmlns:a16="http://schemas.microsoft.com/office/drawing/2014/main" id="{40C42B76-ABCA-495F-989E-54B38067B214}"/>
              </a:ext>
            </a:extLst>
          </p:cNvPr>
          <p:cNvSpPr/>
          <p:nvPr/>
        </p:nvSpPr>
        <p:spPr>
          <a:xfrm>
            <a:off x="2212477" y="4439684"/>
            <a:ext cx="6096000" cy="646331"/>
          </a:xfrm>
          <a:prstGeom prst="rect">
            <a:avLst/>
          </a:prstGeom>
        </p:spPr>
        <p:txBody>
          <a:bodyPr>
            <a:spAutoFit/>
          </a:bodyPr>
          <a:lstStyle/>
          <a:p>
            <a:r>
              <a:rPr lang="en-US" altLang="zh-CN" dirty="0"/>
              <a:t>Department of Computer and Information Science, University of Macau, Macau 999078, China</a:t>
            </a:r>
            <a:endParaRPr lang="zh-CN" altLang="en-US" dirty="0"/>
          </a:p>
        </p:txBody>
      </p:sp>
    </p:spTree>
    <p:extLst>
      <p:ext uri="{BB962C8B-B14F-4D97-AF65-F5344CB8AC3E}">
        <p14:creationId xmlns:p14="http://schemas.microsoft.com/office/powerpoint/2010/main" val="107642513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BA9CF3-C0DA-4990-A895-C7E36927B311}"/>
              </a:ext>
            </a:extLst>
          </p:cNvPr>
          <p:cNvSpPr/>
          <p:nvPr/>
        </p:nvSpPr>
        <p:spPr>
          <a:xfrm>
            <a:off x="486226" y="308187"/>
            <a:ext cx="5724644"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Bit manipulation confusion</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B328974A-918E-4E86-ACD8-D19B02C77077}"/>
              </a:ext>
            </a:extLst>
          </p:cNvPr>
          <p:cNvPicPr>
            <a:picLocks noChangeAspect="1"/>
          </p:cNvPicPr>
          <p:nvPr/>
        </p:nvPicPr>
        <p:blipFill>
          <a:blip r:embed="rId3"/>
          <a:stretch>
            <a:fillRect/>
          </a:stretch>
        </p:blipFill>
        <p:spPr>
          <a:xfrm>
            <a:off x="1122519" y="1434517"/>
            <a:ext cx="9309399" cy="4428154"/>
          </a:xfrm>
          <a:prstGeom prst="rect">
            <a:avLst/>
          </a:prstGeom>
        </p:spPr>
      </p:pic>
    </p:spTree>
    <p:extLst>
      <p:ext uri="{BB962C8B-B14F-4D97-AF65-F5344CB8AC3E}">
        <p14:creationId xmlns:p14="http://schemas.microsoft.com/office/powerpoint/2010/main" val="127799611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233BE5-1BCB-452F-856F-430F9A5FE741}"/>
              </a:ext>
            </a:extLst>
          </p:cNvPr>
          <p:cNvPicPr>
            <a:picLocks noChangeAspect="1"/>
          </p:cNvPicPr>
          <p:nvPr/>
        </p:nvPicPr>
        <p:blipFill>
          <a:blip r:embed="rId3"/>
          <a:stretch>
            <a:fillRect/>
          </a:stretch>
        </p:blipFill>
        <p:spPr>
          <a:xfrm>
            <a:off x="335724" y="197271"/>
            <a:ext cx="5883150" cy="859611"/>
          </a:xfrm>
          <a:prstGeom prst="rect">
            <a:avLst/>
          </a:prstGeom>
        </p:spPr>
      </p:pic>
      <p:pic>
        <p:nvPicPr>
          <p:cNvPr id="5" name="图片 4">
            <a:extLst>
              <a:ext uri="{FF2B5EF4-FFF2-40B4-BE49-F238E27FC236}">
                <a16:creationId xmlns:a16="http://schemas.microsoft.com/office/drawing/2014/main" id="{206C55CA-2C4F-4CA5-BDD3-66E9EE41543C}"/>
              </a:ext>
            </a:extLst>
          </p:cNvPr>
          <p:cNvPicPr>
            <a:picLocks noChangeAspect="1"/>
          </p:cNvPicPr>
          <p:nvPr/>
        </p:nvPicPr>
        <p:blipFill>
          <a:blip r:embed="rId4"/>
          <a:stretch>
            <a:fillRect/>
          </a:stretch>
        </p:blipFill>
        <p:spPr>
          <a:xfrm>
            <a:off x="335724" y="2892108"/>
            <a:ext cx="5778777" cy="1478555"/>
          </a:xfrm>
          <a:prstGeom prst="rect">
            <a:avLst/>
          </a:prstGeom>
        </p:spPr>
      </p:pic>
      <p:pic>
        <p:nvPicPr>
          <p:cNvPr id="6" name="图片 5">
            <a:extLst>
              <a:ext uri="{FF2B5EF4-FFF2-40B4-BE49-F238E27FC236}">
                <a16:creationId xmlns:a16="http://schemas.microsoft.com/office/drawing/2014/main" id="{2BA75268-1DD8-48CA-A914-F60E4ED78EAC}"/>
              </a:ext>
            </a:extLst>
          </p:cNvPr>
          <p:cNvPicPr>
            <a:picLocks noChangeAspect="1"/>
          </p:cNvPicPr>
          <p:nvPr/>
        </p:nvPicPr>
        <p:blipFill>
          <a:blip r:embed="rId5"/>
          <a:stretch>
            <a:fillRect/>
          </a:stretch>
        </p:blipFill>
        <p:spPr>
          <a:xfrm>
            <a:off x="6218874" y="2892108"/>
            <a:ext cx="6023178" cy="1371615"/>
          </a:xfrm>
          <a:prstGeom prst="rect">
            <a:avLst/>
          </a:prstGeom>
        </p:spPr>
      </p:pic>
      <p:sp>
        <p:nvSpPr>
          <p:cNvPr id="7" name="文本框 6">
            <a:extLst>
              <a:ext uri="{FF2B5EF4-FFF2-40B4-BE49-F238E27FC236}">
                <a16:creationId xmlns:a16="http://schemas.microsoft.com/office/drawing/2014/main" id="{43BD3259-3FCE-4C88-BECD-924A753B497E}"/>
              </a:ext>
            </a:extLst>
          </p:cNvPr>
          <p:cNvSpPr txBox="1"/>
          <p:nvPr/>
        </p:nvSpPr>
        <p:spPr>
          <a:xfrm>
            <a:off x="335724" y="2214694"/>
            <a:ext cx="2390863" cy="461665"/>
          </a:xfrm>
          <a:prstGeom prst="rect">
            <a:avLst/>
          </a:prstGeom>
          <a:noFill/>
        </p:spPr>
        <p:txBody>
          <a:bodyPr wrap="square" rtlCol="0">
            <a:spAutoFit/>
          </a:bodyPr>
          <a:lstStyle/>
          <a:p>
            <a:r>
              <a:rPr lang="zh-CN" altLang="en-US" sz="2400" dirty="0"/>
              <a:t>加密：</a:t>
            </a:r>
          </a:p>
        </p:txBody>
      </p:sp>
      <p:sp>
        <p:nvSpPr>
          <p:cNvPr id="8" name="文本框 7">
            <a:extLst>
              <a:ext uri="{FF2B5EF4-FFF2-40B4-BE49-F238E27FC236}">
                <a16:creationId xmlns:a16="http://schemas.microsoft.com/office/drawing/2014/main" id="{9DE193D5-D0F4-4EA3-8940-908E8167B7AC}"/>
              </a:ext>
            </a:extLst>
          </p:cNvPr>
          <p:cNvSpPr txBox="1"/>
          <p:nvPr/>
        </p:nvSpPr>
        <p:spPr>
          <a:xfrm>
            <a:off x="6461704" y="2214693"/>
            <a:ext cx="2390863" cy="461665"/>
          </a:xfrm>
          <a:prstGeom prst="rect">
            <a:avLst/>
          </a:prstGeom>
          <a:noFill/>
        </p:spPr>
        <p:txBody>
          <a:bodyPr wrap="square" rtlCol="0">
            <a:spAutoFit/>
          </a:bodyPr>
          <a:lstStyle/>
          <a:p>
            <a:r>
              <a:rPr lang="zh-CN" altLang="en-US" sz="2400" dirty="0"/>
              <a:t>解密：</a:t>
            </a:r>
          </a:p>
        </p:txBody>
      </p:sp>
      <p:cxnSp>
        <p:nvCxnSpPr>
          <p:cNvPr id="10" name="直接箭头连接符 9">
            <a:extLst>
              <a:ext uri="{FF2B5EF4-FFF2-40B4-BE49-F238E27FC236}">
                <a16:creationId xmlns:a16="http://schemas.microsoft.com/office/drawing/2014/main" id="{1537EEF0-A15A-4C43-A828-A51779633973}"/>
              </a:ext>
            </a:extLst>
          </p:cNvPr>
          <p:cNvCxnSpPr/>
          <p:nvPr/>
        </p:nvCxnSpPr>
        <p:spPr>
          <a:xfrm flipH="1">
            <a:off x="1392572" y="4263723"/>
            <a:ext cx="176169" cy="1180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CF3EDCF-3945-46E0-A9E2-C22A19750B8E}"/>
              </a:ext>
            </a:extLst>
          </p:cNvPr>
          <p:cNvSpPr txBox="1"/>
          <p:nvPr/>
        </p:nvSpPr>
        <p:spPr>
          <a:xfrm>
            <a:off x="981512" y="5603846"/>
            <a:ext cx="1518407" cy="369332"/>
          </a:xfrm>
          <a:prstGeom prst="rect">
            <a:avLst/>
          </a:prstGeom>
          <a:noFill/>
        </p:spPr>
        <p:txBody>
          <a:bodyPr wrap="square" rtlCol="0">
            <a:spAutoFit/>
          </a:bodyPr>
          <a:lstStyle/>
          <a:p>
            <a:r>
              <a:rPr lang="zh-CN" altLang="en-US" dirty="0"/>
              <a:t>混淆后矩阵</a:t>
            </a:r>
          </a:p>
        </p:txBody>
      </p:sp>
      <p:cxnSp>
        <p:nvCxnSpPr>
          <p:cNvPr id="13" name="直接箭头连接符 12">
            <a:extLst>
              <a:ext uri="{FF2B5EF4-FFF2-40B4-BE49-F238E27FC236}">
                <a16:creationId xmlns:a16="http://schemas.microsoft.com/office/drawing/2014/main" id="{9BFECD3D-E4BD-4916-8738-3F498303AC78}"/>
              </a:ext>
            </a:extLst>
          </p:cNvPr>
          <p:cNvCxnSpPr/>
          <p:nvPr/>
        </p:nvCxnSpPr>
        <p:spPr>
          <a:xfrm>
            <a:off x="3137483" y="4186106"/>
            <a:ext cx="310392" cy="763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545A752-7713-418F-8944-DB5D713C19BE}"/>
              </a:ext>
            </a:extLst>
          </p:cNvPr>
          <p:cNvSpPr txBox="1"/>
          <p:nvPr/>
        </p:nvSpPr>
        <p:spPr>
          <a:xfrm>
            <a:off x="3013046" y="4950903"/>
            <a:ext cx="1518407" cy="369332"/>
          </a:xfrm>
          <a:prstGeom prst="rect">
            <a:avLst/>
          </a:prstGeom>
          <a:noFill/>
        </p:spPr>
        <p:txBody>
          <a:bodyPr wrap="square" rtlCol="0">
            <a:spAutoFit/>
          </a:bodyPr>
          <a:lstStyle/>
          <a:p>
            <a:r>
              <a:rPr lang="zh-CN" altLang="en-US" dirty="0"/>
              <a:t>扩散矩阵</a:t>
            </a:r>
          </a:p>
        </p:txBody>
      </p:sp>
    </p:spTree>
    <p:extLst>
      <p:ext uri="{BB962C8B-B14F-4D97-AF65-F5344CB8AC3E}">
        <p14:creationId xmlns:p14="http://schemas.microsoft.com/office/powerpoint/2010/main" val="314525871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2808D29-F511-44D7-A34C-0FDD6745B59F}"/>
              </a:ext>
            </a:extLst>
          </p:cNvPr>
          <p:cNvGrpSpPr/>
          <p:nvPr/>
        </p:nvGrpSpPr>
        <p:grpSpPr>
          <a:xfrm>
            <a:off x="0" y="0"/>
            <a:ext cx="12192000" cy="6858000"/>
            <a:chOff x="0" y="0"/>
            <a:chExt cx="12192000" cy="6858000"/>
          </a:xfrm>
        </p:grpSpPr>
        <p:sp>
          <p:nvSpPr>
            <p:cNvPr id="3" name="矩形 2">
              <a:extLst>
                <a:ext uri="{FF2B5EF4-FFF2-40B4-BE49-F238E27FC236}">
                  <a16:creationId xmlns:a16="http://schemas.microsoft.com/office/drawing/2014/main" id="{7EDEB037-8DDE-445A-8A70-E2A1A9591305}"/>
                </a:ext>
              </a:extLst>
            </p:cNvPr>
            <p:cNvSpPr/>
            <p:nvPr/>
          </p:nvSpPr>
          <p:spPr>
            <a:xfrm>
              <a:off x="0" y="0"/>
              <a:ext cx="6096000" cy="6858000"/>
            </a:xfrm>
            <a:prstGeom prst="rect">
              <a:avLst/>
            </a:prstGeom>
            <a:solidFill>
              <a:srgbClr val="EDA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8C22015-0157-489B-BFDB-5A6ECDAF26FD}"/>
                </a:ext>
              </a:extLst>
            </p:cNvPr>
            <p:cNvSpPr/>
            <p:nvPr/>
          </p:nvSpPr>
          <p:spPr>
            <a:xfrm>
              <a:off x="6096000" y="0"/>
              <a:ext cx="6096000" cy="68580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9A8F4F0E-BE25-495C-9DD2-E6F710F5665C}"/>
              </a:ext>
            </a:extLst>
          </p:cNvPr>
          <p:cNvSpPr/>
          <p:nvPr/>
        </p:nvSpPr>
        <p:spPr>
          <a:xfrm>
            <a:off x="0" y="1384300"/>
            <a:ext cx="12192000" cy="4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students-cap_46955">
            <a:extLst>
              <a:ext uri="{FF2B5EF4-FFF2-40B4-BE49-F238E27FC236}">
                <a16:creationId xmlns:a16="http://schemas.microsoft.com/office/drawing/2014/main" id="{B516CFFE-BED1-4D64-99E5-DEEA661B2EE1}"/>
              </a:ext>
            </a:extLst>
          </p:cNvPr>
          <p:cNvSpPr>
            <a:spLocks noChangeAspect="1"/>
          </p:cNvSpPr>
          <p:nvPr/>
        </p:nvSpPr>
        <p:spPr bwMode="auto">
          <a:xfrm>
            <a:off x="417462" y="340398"/>
            <a:ext cx="10803402" cy="625340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rgbClr val="1993AE">
              <a:alpha val="6000"/>
            </a:srgbClr>
          </a:solidFill>
          <a:ln>
            <a:noFill/>
          </a:ln>
        </p:spPr>
        <p:txBody>
          <a:bodyPr/>
          <a:lstStyle/>
          <a:p>
            <a:endParaRPr lang="zh-CN" altLang="en-US" dirty="0">
              <a:cs typeface="+mn-ea"/>
              <a:sym typeface="+mn-lt"/>
            </a:endParaRPr>
          </a:p>
        </p:txBody>
      </p:sp>
      <p:sp>
        <p:nvSpPr>
          <p:cNvPr id="7" name="文本框 6">
            <a:extLst>
              <a:ext uri="{FF2B5EF4-FFF2-40B4-BE49-F238E27FC236}">
                <a16:creationId xmlns:a16="http://schemas.microsoft.com/office/drawing/2014/main" id="{6BC43041-37F0-45E3-A291-62AA49144895}"/>
              </a:ext>
            </a:extLst>
          </p:cNvPr>
          <p:cNvSpPr txBox="1"/>
          <p:nvPr/>
        </p:nvSpPr>
        <p:spPr>
          <a:xfrm>
            <a:off x="4464784" y="2644735"/>
            <a:ext cx="3262432"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57AECC"/>
                </a:solidFill>
                <a:effectLst/>
                <a:uLnTx/>
                <a:uFillTx/>
                <a:cs typeface="+mn-ea"/>
                <a:sym typeface="+mn-lt"/>
              </a:rPr>
              <a:t>仿真实验</a:t>
            </a:r>
          </a:p>
        </p:txBody>
      </p:sp>
    </p:spTree>
    <p:extLst>
      <p:ext uri="{BB962C8B-B14F-4D97-AF65-F5344CB8AC3E}">
        <p14:creationId xmlns:p14="http://schemas.microsoft.com/office/powerpoint/2010/main" val="225238406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877985"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Simulation results</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6B0BD757-EFAD-4FD2-9E67-8FF3263F915E}"/>
              </a:ext>
            </a:extLst>
          </p:cNvPr>
          <p:cNvPicPr>
            <a:picLocks noChangeAspect="1"/>
          </p:cNvPicPr>
          <p:nvPr/>
        </p:nvPicPr>
        <p:blipFill>
          <a:blip r:embed="rId3"/>
          <a:stretch>
            <a:fillRect/>
          </a:stretch>
        </p:blipFill>
        <p:spPr>
          <a:xfrm>
            <a:off x="1150690" y="1870745"/>
            <a:ext cx="10041622" cy="4274783"/>
          </a:xfrm>
          <a:prstGeom prst="rect">
            <a:avLst/>
          </a:prstGeom>
        </p:spPr>
      </p:pic>
      <p:sp>
        <p:nvSpPr>
          <p:cNvPr id="4" name="文本框 3">
            <a:extLst>
              <a:ext uri="{FF2B5EF4-FFF2-40B4-BE49-F238E27FC236}">
                <a16:creationId xmlns:a16="http://schemas.microsoft.com/office/drawing/2014/main" id="{664F354E-EDB3-4819-908D-6E3FA239DD12}"/>
              </a:ext>
            </a:extLst>
          </p:cNvPr>
          <p:cNvSpPr txBox="1"/>
          <p:nvPr/>
        </p:nvSpPr>
        <p:spPr>
          <a:xfrm>
            <a:off x="1150690" y="1426237"/>
            <a:ext cx="10041622" cy="369332"/>
          </a:xfrm>
          <a:prstGeom prst="rect">
            <a:avLst/>
          </a:prstGeom>
          <a:noFill/>
        </p:spPr>
        <p:txBody>
          <a:bodyPr wrap="square" rtlCol="0">
            <a:spAutoFit/>
          </a:bodyPr>
          <a:lstStyle/>
          <a:p>
            <a:r>
              <a:rPr lang="zh-CN" altLang="en-US" dirty="0"/>
              <a:t>       明文图像                       明文直方图               加密图像                    加密直方图              解密图像</a:t>
            </a:r>
          </a:p>
        </p:txBody>
      </p:sp>
    </p:spTree>
    <p:extLst>
      <p:ext uri="{BB962C8B-B14F-4D97-AF65-F5344CB8AC3E}">
        <p14:creationId xmlns:p14="http://schemas.microsoft.com/office/powerpoint/2010/main" val="120944368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877985"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Simulation results</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1876F3A8-51E1-4B84-9D60-6B97696BF505}"/>
              </a:ext>
            </a:extLst>
          </p:cNvPr>
          <p:cNvPicPr>
            <a:picLocks noChangeAspect="1"/>
          </p:cNvPicPr>
          <p:nvPr/>
        </p:nvPicPr>
        <p:blipFill>
          <a:blip r:embed="rId3"/>
          <a:stretch>
            <a:fillRect/>
          </a:stretch>
        </p:blipFill>
        <p:spPr>
          <a:xfrm>
            <a:off x="1511416" y="1538914"/>
            <a:ext cx="9169167" cy="4756613"/>
          </a:xfrm>
          <a:prstGeom prst="rect">
            <a:avLst/>
          </a:prstGeom>
        </p:spPr>
      </p:pic>
    </p:spTree>
    <p:extLst>
      <p:ext uri="{BB962C8B-B14F-4D97-AF65-F5344CB8AC3E}">
        <p14:creationId xmlns:p14="http://schemas.microsoft.com/office/powerpoint/2010/main" val="198234693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9212778"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Reliability of resisting noise and data loss</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8BA5110D-3B46-4F17-B2A8-CD20759D3A90}"/>
              </a:ext>
            </a:extLst>
          </p:cNvPr>
          <p:cNvPicPr>
            <a:picLocks noChangeAspect="1"/>
          </p:cNvPicPr>
          <p:nvPr/>
        </p:nvPicPr>
        <p:blipFill>
          <a:blip r:embed="rId3"/>
          <a:stretch>
            <a:fillRect/>
          </a:stretch>
        </p:blipFill>
        <p:spPr>
          <a:xfrm>
            <a:off x="952829" y="3363985"/>
            <a:ext cx="10286341" cy="2917164"/>
          </a:xfrm>
          <a:prstGeom prst="rect">
            <a:avLst/>
          </a:prstGeom>
        </p:spPr>
      </p:pic>
      <p:sp>
        <p:nvSpPr>
          <p:cNvPr id="4" name="文本框 3">
            <a:extLst>
              <a:ext uri="{FF2B5EF4-FFF2-40B4-BE49-F238E27FC236}">
                <a16:creationId xmlns:a16="http://schemas.microsoft.com/office/drawing/2014/main" id="{6829FFDE-D398-4F8F-BB52-A8F876353103}"/>
              </a:ext>
            </a:extLst>
          </p:cNvPr>
          <p:cNvSpPr txBox="1"/>
          <p:nvPr/>
        </p:nvSpPr>
        <p:spPr>
          <a:xfrm>
            <a:off x="486226" y="1175782"/>
            <a:ext cx="7760152" cy="923330"/>
          </a:xfrm>
          <a:prstGeom prst="rect">
            <a:avLst/>
          </a:prstGeom>
          <a:noFill/>
        </p:spPr>
        <p:txBody>
          <a:bodyPr wrap="square" rtlCol="0">
            <a:spAutoFit/>
          </a:bodyPr>
          <a:lstStyle/>
          <a:p>
            <a:r>
              <a:rPr lang="zh-CN" altLang="en-US" dirty="0"/>
              <a:t>传输过程和恶意攻击会导致部分图像数据的丢失和损坏。</a:t>
            </a:r>
            <a:endParaRPr lang="en-US" altLang="zh-CN" dirty="0"/>
          </a:p>
          <a:p>
            <a:endParaRPr lang="en-US" altLang="zh-CN" dirty="0"/>
          </a:p>
          <a:p>
            <a:r>
              <a:rPr lang="zh-CN" altLang="en-US" dirty="0"/>
              <a:t>由于位扩散操作的</a:t>
            </a:r>
            <a:r>
              <a:rPr lang="zh-CN" altLang="en-US" dirty="0">
                <a:solidFill>
                  <a:schemeClr val="accent5"/>
                </a:solidFill>
              </a:rPr>
              <a:t>不对称性</a:t>
            </a:r>
            <a:r>
              <a:rPr lang="zh-CN" altLang="en-US" dirty="0"/>
              <a:t>，</a:t>
            </a:r>
            <a:r>
              <a:rPr lang="en-US" altLang="zh-CN" dirty="0"/>
              <a:t>LAS-IES</a:t>
            </a:r>
            <a:r>
              <a:rPr lang="zh-CN" altLang="en-US" dirty="0"/>
              <a:t>具有抗噪声和抗数据丢失的能力。</a:t>
            </a:r>
          </a:p>
        </p:txBody>
      </p:sp>
    </p:spTree>
    <p:extLst>
      <p:ext uri="{BB962C8B-B14F-4D97-AF65-F5344CB8AC3E}">
        <p14:creationId xmlns:p14="http://schemas.microsoft.com/office/powerpoint/2010/main" val="353036241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9212778"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Reliability of resisting noise and data loss</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766B1049-6E5A-44B8-ACB1-5108D2418606}"/>
              </a:ext>
            </a:extLst>
          </p:cNvPr>
          <p:cNvPicPr>
            <a:picLocks noChangeAspect="1"/>
          </p:cNvPicPr>
          <p:nvPr/>
        </p:nvPicPr>
        <p:blipFill>
          <a:blip r:embed="rId3"/>
          <a:stretch>
            <a:fillRect/>
          </a:stretch>
        </p:blipFill>
        <p:spPr>
          <a:xfrm>
            <a:off x="1193784" y="2232960"/>
            <a:ext cx="9804432" cy="3526315"/>
          </a:xfrm>
          <a:prstGeom prst="rect">
            <a:avLst/>
          </a:prstGeom>
        </p:spPr>
      </p:pic>
      <p:sp>
        <p:nvSpPr>
          <p:cNvPr id="5" name="文本框 4">
            <a:extLst>
              <a:ext uri="{FF2B5EF4-FFF2-40B4-BE49-F238E27FC236}">
                <a16:creationId xmlns:a16="http://schemas.microsoft.com/office/drawing/2014/main" id="{3DC05713-A113-459E-9B6D-7039D41D57C6}"/>
              </a:ext>
            </a:extLst>
          </p:cNvPr>
          <p:cNvSpPr txBox="1"/>
          <p:nvPr/>
        </p:nvSpPr>
        <p:spPr>
          <a:xfrm>
            <a:off x="1428675" y="1913326"/>
            <a:ext cx="1272579" cy="369332"/>
          </a:xfrm>
          <a:prstGeom prst="rect">
            <a:avLst/>
          </a:prstGeom>
          <a:noFill/>
        </p:spPr>
        <p:txBody>
          <a:bodyPr wrap="square" rtlCol="0">
            <a:spAutoFit/>
          </a:bodyPr>
          <a:lstStyle/>
          <a:p>
            <a:r>
              <a:rPr lang="en-US" altLang="zh-CN" dirty="0"/>
              <a:t>5%</a:t>
            </a:r>
            <a:r>
              <a:rPr lang="zh-CN" altLang="en-US" dirty="0"/>
              <a:t>的噪声</a:t>
            </a:r>
          </a:p>
        </p:txBody>
      </p:sp>
      <p:sp>
        <p:nvSpPr>
          <p:cNvPr id="6" name="文本框 5">
            <a:extLst>
              <a:ext uri="{FF2B5EF4-FFF2-40B4-BE49-F238E27FC236}">
                <a16:creationId xmlns:a16="http://schemas.microsoft.com/office/drawing/2014/main" id="{5B96D2A8-D9AF-47C1-8E49-6E8985A4AD43}"/>
              </a:ext>
            </a:extLst>
          </p:cNvPr>
          <p:cNvSpPr txBox="1"/>
          <p:nvPr/>
        </p:nvSpPr>
        <p:spPr>
          <a:xfrm>
            <a:off x="3149816" y="1774827"/>
            <a:ext cx="1272579" cy="646331"/>
          </a:xfrm>
          <a:prstGeom prst="rect">
            <a:avLst/>
          </a:prstGeom>
          <a:noFill/>
        </p:spPr>
        <p:txBody>
          <a:bodyPr wrap="square" rtlCol="0">
            <a:spAutoFit/>
          </a:bodyPr>
          <a:lstStyle/>
          <a:p>
            <a:r>
              <a:rPr lang="en-US" altLang="zh-CN" dirty="0"/>
              <a:t>13.56%</a:t>
            </a:r>
            <a:r>
              <a:rPr lang="zh-CN" altLang="en-US" dirty="0"/>
              <a:t>的数据丢失</a:t>
            </a:r>
          </a:p>
        </p:txBody>
      </p:sp>
      <p:sp>
        <p:nvSpPr>
          <p:cNvPr id="7" name="文本框 6">
            <a:extLst>
              <a:ext uri="{FF2B5EF4-FFF2-40B4-BE49-F238E27FC236}">
                <a16:creationId xmlns:a16="http://schemas.microsoft.com/office/drawing/2014/main" id="{CDE10EA5-C8F1-4CBE-9BA5-E9D68CB6FD52}"/>
              </a:ext>
            </a:extLst>
          </p:cNvPr>
          <p:cNvSpPr txBox="1"/>
          <p:nvPr/>
        </p:nvSpPr>
        <p:spPr>
          <a:xfrm>
            <a:off x="9610737" y="1742225"/>
            <a:ext cx="1272579" cy="646331"/>
          </a:xfrm>
          <a:prstGeom prst="rect">
            <a:avLst/>
          </a:prstGeom>
          <a:noFill/>
        </p:spPr>
        <p:txBody>
          <a:bodyPr wrap="square" rtlCol="0">
            <a:spAutoFit/>
          </a:bodyPr>
          <a:lstStyle/>
          <a:p>
            <a:r>
              <a:rPr lang="en-US" altLang="zh-CN" dirty="0"/>
              <a:t>90.1%</a:t>
            </a:r>
            <a:r>
              <a:rPr lang="zh-CN" altLang="en-US" dirty="0"/>
              <a:t>的数据丢失</a:t>
            </a:r>
          </a:p>
        </p:txBody>
      </p:sp>
      <p:sp>
        <p:nvSpPr>
          <p:cNvPr id="8" name="文本框 7">
            <a:extLst>
              <a:ext uri="{FF2B5EF4-FFF2-40B4-BE49-F238E27FC236}">
                <a16:creationId xmlns:a16="http://schemas.microsoft.com/office/drawing/2014/main" id="{6B766804-77D2-4CF4-8A7C-814A25F5AE52}"/>
              </a:ext>
            </a:extLst>
          </p:cNvPr>
          <p:cNvSpPr txBox="1"/>
          <p:nvPr/>
        </p:nvSpPr>
        <p:spPr>
          <a:xfrm>
            <a:off x="4657286" y="1383697"/>
            <a:ext cx="1272579" cy="1200329"/>
          </a:xfrm>
          <a:prstGeom prst="rect">
            <a:avLst/>
          </a:prstGeom>
          <a:noFill/>
        </p:spPr>
        <p:txBody>
          <a:bodyPr wrap="square" rtlCol="0">
            <a:spAutoFit/>
          </a:bodyPr>
          <a:lstStyle/>
          <a:p>
            <a:r>
              <a:rPr lang="en-US" altLang="zh-CN" dirty="0"/>
              <a:t>13.56%</a:t>
            </a:r>
            <a:r>
              <a:rPr lang="zh-CN" altLang="en-US" dirty="0"/>
              <a:t>的数据丢失</a:t>
            </a:r>
            <a:endParaRPr lang="en-US" altLang="zh-CN" dirty="0"/>
          </a:p>
          <a:p>
            <a:r>
              <a:rPr lang="zh-CN" altLang="en-US" dirty="0"/>
              <a:t>白正方形覆盖</a:t>
            </a:r>
          </a:p>
        </p:txBody>
      </p:sp>
      <p:sp>
        <p:nvSpPr>
          <p:cNvPr id="9" name="文本框 8">
            <a:extLst>
              <a:ext uri="{FF2B5EF4-FFF2-40B4-BE49-F238E27FC236}">
                <a16:creationId xmlns:a16="http://schemas.microsoft.com/office/drawing/2014/main" id="{A137D10A-06FA-4C9E-B178-369DAA194547}"/>
              </a:ext>
            </a:extLst>
          </p:cNvPr>
          <p:cNvSpPr txBox="1"/>
          <p:nvPr/>
        </p:nvSpPr>
        <p:spPr>
          <a:xfrm>
            <a:off x="6320281" y="1502253"/>
            <a:ext cx="1272579" cy="923330"/>
          </a:xfrm>
          <a:prstGeom prst="rect">
            <a:avLst/>
          </a:prstGeom>
          <a:noFill/>
        </p:spPr>
        <p:txBody>
          <a:bodyPr wrap="square" rtlCol="0">
            <a:spAutoFit/>
          </a:bodyPr>
          <a:lstStyle/>
          <a:p>
            <a:r>
              <a:rPr lang="en-US" altLang="zh-CN" dirty="0"/>
              <a:t>13.56%</a:t>
            </a:r>
            <a:r>
              <a:rPr lang="zh-CN" altLang="en-US" dirty="0"/>
              <a:t>的数据被篡改</a:t>
            </a:r>
          </a:p>
        </p:txBody>
      </p:sp>
      <p:sp>
        <p:nvSpPr>
          <p:cNvPr id="10" name="文本框 9">
            <a:extLst>
              <a:ext uri="{FF2B5EF4-FFF2-40B4-BE49-F238E27FC236}">
                <a16:creationId xmlns:a16="http://schemas.microsoft.com/office/drawing/2014/main" id="{C3D48D0A-8C97-48FF-B681-84DC13CE24D4}"/>
              </a:ext>
            </a:extLst>
          </p:cNvPr>
          <p:cNvSpPr txBox="1"/>
          <p:nvPr/>
        </p:nvSpPr>
        <p:spPr>
          <a:xfrm>
            <a:off x="7998899" y="1502253"/>
            <a:ext cx="1272579" cy="923330"/>
          </a:xfrm>
          <a:prstGeom prst="rect">
            <a:avLst/>
          </a:prstGeom>
          <a:noFill/>
        </p:spPr>
        <p:txBody>
          <a:bodyPr wrap="square" rtlCol="0">
            <a:spAutoFit/>
          </a:bodyPr>
          <a:lstStyle/>
          <a:p>
            <a:r>
              <a:rPr lang="en-US" altLang="zh-CN" dirty="0"/>
              <a:t>13.56%</a:t>
            </a:r>
            <a:r>
              <a:rPr lang="zh-CN" altLang="en-US" dirty="0"/>
              <a:t>的频域数据丢失</a:t>
            </a:r>
          </a:p>
        </p:txBody>
      </p:sp>
    </p:spTree>
    <p:extLst>
      <p:ext uri="{BB962C8B-B14F-4D97-AF65-F5344CB8AC3E}">
        <p14:creationId xmlns:p14="http://schemas.microsoft.com/office/powerpoint/2010/main" val="45786148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2808D29-F511-44D7-A34C-0FDD6745B59F}"/>
              </a:ext>
            </a:extLst>
          </p:cNvPr>
          <p:cNvGrpSpPr/>
          <p:nvPr/>
        </p:nvGrpSpPr>
        <p:grpSpPr>
          <a:xfrm>
            <a:off x="0" y="0"/>
            <a:ext cx="12192000" cy="6858000"/>
            <a:chOff x="0" y="0"/>
            <a:chExt cx="12192000" cy="6858000"/>
          </a:xfrm>
        </p:grpSpPr>
        <p:sp>
          <p:nvSpPr>
            <p:cNvPr id="3" name="矩形 2">
              <a:extLst>
                <a:ext uri="{FF2B5EF4-FFF2-40B4-BE49-F238E27FC236}">
                  <a16:creationId xmlns:a16="http://schemas.microsoft.com/office/drawing/2014/main" id="{7EDEB037-8DDE-445A-8A70-E2A1A9591305}"/>
                </a:ext>
              </a:extLst>
            </p:cNvPr>
            <p:cNvSpPr/>
            <p:nvPr/>
          </p:nvSpPr>
          <p:spPr>
            <a:xfrm>
              <a:off x="0" y="0"/>
              <a:ext cx="6096000" cy="6858000"/>
            </a:xfrm>
            <a:prstGeom prst="rect">
              <a:avLst/>
            </a:prstGeom>
            <a:solidFill>
              <a:srgbClr val="EDA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8C22015-0157-489B-BFDB-5A6ECDAF26FD}"/>
                </a:ext>
              </a:extLst>
            </p:cNvPr>
            <p:cNvSpPr/>
            <p:nvPr/>
          </p:nvSpPr>
          <p:spPr>
            <a:xfrm>
              <a:off x="6096000" y="0"/>
              <a:ext cx="6096000" cy="68580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9A8F4F0E-BE25-495C-9DD2-E6F710F5665C}"/>
              </a:ext>
            </a:extLst>
          </p:cNvPr>
          <p:cNvSpPr/>
          <p:nvPr/>
        </p:nvSpPr>
        <p:spPr>
          <a:xfrm>
            <a:off x="0" y="1384300"/>
            <a:ext cx="12192000" cy="4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students-cap_46955">
            <a:extLst>
              <a:ext uri="{FF2B5EF4-FFF2-40B4-BE49-F238E27FC236}">
                <a16:creationId xmlns:a16="http://schemas.microsoft.com/office/drawing/2014/main" id="{B516CFFE-BED1-4D64-99E5-DEEA661B2EE1}"/>
              </a:ext>
            </a:extLst>
          </p:cNvPr>
          <p:cNvSpPr>
            <a:spLocks noChangeAspect="1"/>
          </p:cNvSpPr>
          <p:nvPr/>
        </p:nvSpPr>
        <p:spPr bwMode="auto">
          <a:xfrm>
            <a:off x="694299" y="302298"/>
            <a:ext cx="10803402" cy="625340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rgbClr val="1993AE">
              <a:alpha val="6000"/>
            </a:srgbClr>
          </a:solidFill>
          <a:ln>
            <a:noFill/>
          </a:ln>
        </p:spPr>
        <p:txBody>
          <a:bodyPr/>
          <a:lstStyle/>
          <a:p>
            <a:endParaRPr lang="zh-CN" altLang="en-US" dirty="0">
              <a:cs typeface="+mn-ea"/>
              <a:sym typeface="+mn-lt"/>
            </a:endParaRPr>
          </a:p>
        </p:txBody>
      </p:sp>
      <p:sp>
        <p:nvSpPr>
          <p:cNvPr id="7" name="文本框 6">
            <a:extLst>
              <a:ext uri="{FF2B5EF4-FFF2-40B4-BE49-F238E27FC236}">
                <a16:creationId xmlns:a16="http://schemas.microsoft.com/office/drawing/2014/main" id="{6BC43041-37F0-45E3-A291-62AA49144895}"/>
              </a:ext>
            </a:extLst>
          </p:cNvPr>
          <p:cNvSpPr txBox="1"/>
          <p:nvPr/>
        </p:nvSpPr>
        <p:spPr>
          <a:xfrm>
            <a:off x="2925901" y="2671802"/>
            <a:ext cx="634019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57AECC"/>
                </a:solidFill>
                <a:effectLst/>
                <a:uLnTx/>
                <a:uFillTx/>
                <a:cs typeface="+mn-ea"/>
                <a:sym typeface="+mn-lt"/>
              </a:rPr>
              <a:t>性能与安全性分析</a:t>
            </a:r>
          </a:p>
        </p:txBody>
      </p:sp>
    </p:spTree>
    <p:extLst>
      <p:ext uri="{BB962C8B-B14F-4D97-AF65-F5344CB8AC3E}">
        <p14:creationId xmlns:p14="http://schemas.microsoft.com/office/powerpoint/2010/main" val="84653238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B2AD1467-FB04-4672-85C7-D13C631A45AD}"/>
              </a:ext>
            </a:extLst>
          </p:cNvPr>
          <p:cNvSpPr/>
          <p:nvPr/>
        </p:nvSpPr>
        <p:spPr>
          <a:xfrm>
            <a:off x="486226" y="892962"/>
            <a:ext cx="1457515" cy="461665"/>
          </a:xfrm>
          <a:prstGeom prst="rect">
            <a:avLst/>
          </a:prstGeom>
        </p:spPr>
        <p:txBody>
          <a:bodyPr wrap="none">
            <a:spAutoFit/>
          </a:bodyPr>
          <a:lstStyle/>
          <a:p>
            <a:r>
              <a:rPr lang="en-US" altLang="zh-CN" sz="2400" dirty="0">
                <a:solidFill>
                  <a:schemeClr val="accent3"/>
                </a:solidFill>
              </a:rPr>
              <a:t>Secret key</a:t>
            </a:r>
            <a:endParaRPr lang="zh-CN" altLang="en-US" sz="2400" dirty="0">
              <a:solidFill>
                <a:schemeClr val="accent3"/>
              </a:solidFill>
            </a:endParaRPr>
          </a:p>
        </p:txBody>
      </p:sp>
      <p:sp>
        <p:nvSpPr>
          <p:cNvPr id="4" name="矩形 3">
            <a:extLst>
              <a:ext uri="{FF2B5EF4-FFF2-40B4-BE49-F238E27FC236}">
                <a16:creationId xmlns:a16="http://schemas.microsoft.com/office/drawing/2014/main" id="{4946730E-0949-4FB9-8C52-0E080A880B36}"/>
              </a:ext>
            </a:extLst>
          </p:cNvPr>
          <p:cNvSpPr/>
          <p:nvPr/>
        </p:nvSpPr>
        <p:spPr>
          <a:xfrm>
            <a:off x="2069576" y="1356172"/>
            <a:ext cx="8690995" cy="923330"/>
          </a:xfrm>
          <a:prstGeom prst="rect">
            <a:avLst/>
          </a:prstGeom>
        </p:spPr>
        <p:txBody>
          <a:bodyPr wrap="square">
            <a:spAutoFit/>
          </a:bodyPr>
          <a:lstStyle/>
          <a:p>
            <a:r>
              <a:rPr lang="en-US" altLang="zh-CN" dirty="0"/>
              <a:t>K1= AF E16E25A23D9D178D059526D0B5C63471429DB435794F8A359004B490</a:t>
            </a:r>
          </a:p>
          <a:p>
            <a:r>
              <a:rPr lang="en-US" altLang="zh-CN" dirty="0"/>
              <a:t>K2= AF E16E25A23D9D178D059526D0B5C63471429DB435794F8A359004B491</a:t>
            </a:r>
          </a:p>
          <a:p>
            <a:r>
              <a:rPr lang="en-US" altLang="zh-CN" dirty="0"/>
              <a:t>K3= AF E16E25A23D9D178D059526D0B5C63471429DB435794F8A359004B492</a:t>
            </a:r>
            <a:endParaRPr lang="zh-CN" altLang="en-US" dirty="0"/>
          </a:p>
        </p:txBody>
      </p:sp>
      <p:pic>
        <p:nvPicPr>
          <p:cNvPr id="7" name="图片 6">
            <a:extLst>
              <a:ext uri="{FF2B5EF4-FFF2-40B4-BE49-F238E27FC236}">
                <a16:creationId xmlns:a16="http://schemas.microsoft.com/office/drawing/2014/main" id="{979EAE20-8FE5-4759-9F64-0D11309F1BB4}"/>
              </a:ext>
            </a:extLst>
          </p:cNvPr>
          <p:cNvPicPr>
            <a:picLocks noChangeAspect="1"/>
          </p:cNvPicPr>
          <p:nvPr/>
        </p:nvPicPr>
        <p:blipFill>
          <a:blip r:embed="rId3"/>
          <a:stretch>
            <a:fillRect/>
          </a:stretch>
        </p:blipFill>
        <p:spPr>
          <a:xfrm>
            <a:off x="1943741" y="2389219"/>
            <a:ext cx="8152822" cy="2115517"/>
          </a:xfrm>
          <a:prstGeom prst="rect">
            <a:avLst/>
          </a:prstGeom>
        </p:spPr>
      </p:pic>
      <p:pic>
        <p:nvPicPr>
          <p:cNvPr id="8" name="图片 7">
            <a:extLst>
              <a:ext uri="{FF2B5EF4-FFF2-40B4-BE49-F238E27FC236}">
                <a16:creationId xmlns:a16="http://schemas.microsoft.com/office/drawing/2014/main" id="{84F0B871-E502-4AB7-842F-028F479C3E32}"/>
              </a:ext>
            </a:extLst>
          </p:cNvPr>
          <p:cNvPicPr>
            <a:picLocks noChangeAspect="1"/>
          </p:cNvPicPr>
          <p:nvPr/>
        </p:nvPicPr>
        <p:blipFill>
          <a:blip r:embed="rId4"/>
          <a:stretch>
            <a:fillRect/>
          </a:stretch>
        </p:blipFill>
        <p:spPr>
          <a:xfrm>
            <a:off x="3158432" y="4492782"/>
            <a:ext cx="5723439" cy="2018091"/>
          </a:xfrm>
          <a:prstGeom prst="rect">
            <a:avLst/>
          </a:prstGeom>
        </p:spPr>
      </p:pic>
      <p:sp>
        <p:nvSpPr>
          <p:cNvPr id="9" name="文本框 8">
            <a:extLst>
              <a:ext uri="{FF2B5EF4-FFF2-40B4-BE49-F238E27FC236}">
                <a16:creationId xmlns:a16="http://schemas.microsoft.com/office/drawing/2014/main" id="{99AFBB26-B704-4549-A1EC-CC2F4D986D17}"/>
              </a:ext>
            </a:extLst>
          </p:cNvPr>
          <p:cNvSpPr txBox="1"/>
          <p:nvPr/>
        </p:nvSpPr>
        <p:spPr>
          <a:xfrm>
            <a:off x="1319736" y="3154008"/>
            <a:ext cx="1002890" cy="369332"/>
          </a:xfrm>
          <a:prstGeom prst="rect">
            <a:avLst/>
          </a:prstGeom>
          <a:noFill/>
        </p:spPr>
        <p:txBody>
          <a:bodyPr wrap="square" rtlCol="0">
            <a:spAutoFit/>
          </a:bodyPr>
          <a:lstStyle/>
          <a:p>
            <a:r>
              <a:rPr lang="zh-CN" altLang="en-US" dirty="0"/>
              <a:t>加密：</a:t>
            </a:r>
          </a:p>
        </p:txBody>
      </p:sp>
      <p:sp>
        <p:nvSpPr>
          <p:cNvPr id="10" name="文本框 9">
            <a:extLst>
              <a:ext uri="{FF2B5EF4-FFF2-40B4-BE49-F238E27FC236}">
                <a16:creationId xmlns:a16="http://schemas.microsoft.com/office/drawing/2014/main" id="{5E64C6B0-1EE7-4A99-982D-0996B1450D19}"/>
              </a:ext>
            </a:extLst>
          </p:cNvPr>
          <p:cNvSpPr txBox="1"/>
          <p:nvPr/>
        </p:nvSpPr>
        <p:spPr>
          <a:xfrm>
            <a:off x="2322626" y="5257571"/>
            <a:ext cx="1002890" cy="369332"/>
          </a:xfrm>
          <a:prstGeom prst="rect">
            <a:avLst/>
          </a:prstGeom>
          <a:noFill/>
        </p:spPr>
        <p:txBody>
          <a:bodyPr wrap="square" rtlCol="0">
            <a:spAutoFit/>
          </a:bodyPr>
          <a:lstStyle/>
          <a:p>
            <a:r>
              <a:rPr lang="zh-CN" altLang="en-US" dirty="0"/>
              <a:t>解密：</a:t>
            </a:r>
          </a:p>
        </p:txBody>
      </p:sp>
    </p:spTree>
    <p:extLst>
      <p:ext uri="{BB962C8B-B14F-4D97-AF65-F5344CB8AC3E}">
        <p14:creationId xmlns:p14="http://schemas.microsoft.com/office/powerpoint/2010/main" val="45883034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DB8B6B57-D976-41B9-9DD8-48AEC57A6577}"/>
              </a:ext>
            </a:extLst>
          </p:cNvPr>
          <p:cNvSpPr/>
          <p:nvPr/>
        </p:nvSpPr>
        <p:spPr>
          <a:xfrm>
            <a:off x="486226" y="892962"/>
            <a:ext cx="8469113" cy="461665"/>
          </a:xfrm>
          <a:prstGeom prst="rect">
            <a:avLst/>
          </a:prstGeom>
        </p:spPr>
        <p:txBody>
          <a:bodyPr wrap="none">
            <a:spAutoFit/>
          </a:bodyPr>
          <a:lstStyle/>
          <a:p>
            <a:r>
              <a:rPr lang="en-US" altLang="zh-CN" sz="2400" dirty="0">
                <a:solidFill>
                  <a:schemeClr val="accent3"/>
                </a:solidFill>
              </a:rPr>
              <a:t>Ability of resisting chosen-plaintext and chosen-</a:t>
            </a:r>
            <a:r>
              <a:rPr lang="en-US" altLang="zh-CN" sz="2400" dirty="0" err="1">
                <a:solidFill>
                  <a:schemeClr val="accent3"/>
                </a:solidFill>
              </a:rPr>
              <a:t>ciphtertext</a:t>
            </a:r>
            <a:r>
              <a:rPr lang="en-US" altLang="zh-CN" sz="2400" dirty="0">
                <a:solidFill>
                  <a:schemeClr val="accent3"/>
                </a:solidFill>
              </a:rPr>
              <a:t> attacks</a:t>
            </a:r>
            <a:endParaRPr lang="zh-CN" altLang="en-US" sz="2400" dirty="0">
              <a:solidFill>
                <a:schemeClr val="accent3"/>
              </a:solidFill>
            </a:endParaRPr>
          </a:p>
        </p:txBody>
      </p:sp>
      <p:sp>
        <p:nvSpPr>
          <p:cNvPr id="4" name="矩形 3">
            <a:extLst>
              <a:ext uri="{FF2B5EF4-FFF2-40B4-BE49-F238E27FC236}">
                <a16:creationId xmlns:a16="http://schemas.microsoft.com/office/drawing/2014/main" id="{5AC72791-2A40-454C-A262-A1D964163F61}"/>
              </a:ext>
            </a:extLst>
          </p:cNvPr>
          <p:cNvSpPr/>
          <p:nvPr/>
        </p:nvSpPr>
        <p:spPr>
          <a:xfrm>
            <a:off x="486226" y="2459395"/>
            <a:ext cx="7030310" cy="2677656"/>
          </a:xfrm>
          <a:prstGeom prst="rect">
            <a:avLst/>
          </a:prstGeom>
        </p:spPr>
        <p:txBody>
          <a:bodyPr wrap="square">
            <a:spAutoFit/>
          </a:bodyPr>
          <a:lstStyle/>
          <a:p>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）将随机值加入到平面图像的周围。因此，即使使用相同的密钥多次加密一个普通图像，得到的密码图像也完全不同；</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）实现了混淆和扩散原理。明文图像中的一个像素可以混淆到任何位置，并且可以在加密图像中的所有像素上产生一个小的变化。</a:t>
            </a:r>
          </a:p>
        </p:txBody>
      </p:sp>
      <p:sp>
        <p:nvSpPr>
          <p:cNvPr id="5" name="右大括号 4">
            <a:extLst>
              <a:ext uri="{FF2B5EF4-FFF2-40B4-BE49-F238E27FC236}">
                <a16:creationId xmlns:a16="http://schemas.microsoft.com/office/drawing/2014/main" id="{8DA37F90-B64C-46F4-B79D-1CF8502160AF}"/>
              </a:ext>
            </a:extLst>
          </p:cNvPr>
          <p:cNvSpPr/>
          <p:nvPr/>
        </p:nvSpPr>
        <p:spPr>
          <a:xfrm>
            <a:off x="7709483" y="2567031"/>
            <a:ext cx="436227" cy="25700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9F2F266-4CFD-43BE-9935-82F51591A10C}"/>
              </a:ext>
            </a:extLst>
          </p:cNvPr>
          <p:cNvSpPr txBox="1"/>
          <p:nvPr/>
        </p:nvSpPr>
        <p:spPr>
          <a:xfrm>
            <a:off x="8338657" y="3667375"/>
            <a:ext cx="3157392" cy="369332"/>
          </a:xfrm>
          <a:prstGeom prst="rect">
            <a:avLst/>
          </a:prstGeom>
          <a:noFill/>
        </p:spPr>
        <p:txBody>
          <a:bodyPr wrap="square" rtlCol="0">
            <a:spAutoFit/>
          </a:bodyPr>
          <a:lstStyle/>
          <a:p>
            <a:r>
              <a:rPr lang="zh-CN" altLang="en-US" dirty="0"/>
              <a:t>抵抗选择明文和已知明文攻击</a:t>
            </a:r>
          </a:p>
        </p:txBody>
      </p:sp>
    </p:spTree>
    <p:extLst>
      <p:ext uri="{BB962C8B-B14F-4D97-AF65-F5344CB8AC3E}">
        <p14:creationId xmlns:p14="http://schemas.microsoft.com/office/powerpoint/2010/main" val="35131208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F099C96-2697-4327-98DE-AA0937CD5104}"/>
              </a:ext>
            </a:extLst>
          </p:cNvPr>
          <p:cNvSpPr/>
          <p:nvPr/>
        </p:nvSpPr>
        <p:spPr>
          <a:xfrm>
            <a:off x="1029049" y="1213008"/>
            <a:ext cx="10133901" cy="4062651"/>
          </a:xfrm>
          <a:prstGeom prst="rect">
            <a:avLst/>
          </a:prstGeom>
        </p:spPr>
        <p:txBody>
          <a:bodyPr wrap="square">
            <a:spAutoFit/>
          </a:bodyPr>
          <a:lstStyle/>
          <a:p>
            <a:r>
              <a:rPr lang="zh-CN" altLang="en-US" sz="2400" dirty="0">
                <a:solidFill>
                  <a:schemeClr val="accent1"/>
                </a:solidFill>
                <a:latin typeface="宋体" panose="02010600030101010101" pitchFamily="2" charset="-122"/>
                <a:ea typeface="宋体" panose="02010600030101010101" pitchFamily="2" charset="-122"/>
              </a:rPr>
              <a:t>混沌系统</a:t>
            </a:r>
            <a:r>
              <a:rPr lang="zh-CN" altLang="en-US" sz="2400" dirty="0">
                <a:latin typeface="宋体" panose="02010600030101010101" pitchFamily="2" charset="-122"/>
                <a:ea typeface="宋体" panose="02010600030101010101" pitchFamily="2" charset="-122"/>
              </a:rPr>
              <a:t>具有遍历性、不可预测性和对初始状态的敏感性等复杂特性，在密码学中得到了广泛的应用。</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本文提出了一种二维映射（</a:t>
            </a:r>
            <a:r>
              <a:rPr lang="en-US" altLang="zh-CN" sz="2400" dirty="0">
                <a:solidFill>
                  <a:srgbClr val="FF0000"/>
                </a:solidFill>
                <a:latin typeface="宋体" panose="02010600030101010101" pitchFamily="2" charset="-122"/>
                <a:ea typeface="宋体" panose="02010600030101010101" pitchFamily="2" charset="-122"/>
              </a:rPr>
              <a:t>2D-LASM</a:t>
            </a:r>
            <a:r>
              <a:rPr lang="zh-CN" altLang="en-US" sz="2400" dirty="0">
                <a:latin typeface="宋体" panose="02010600030101010101" pitchFamily="2" charset="-122"/>
                <a:ea typeface="宋体" panose="02010600030101010101" pitchFamily="2" charset="-122"/>
              </a:rPr>
              <a:t>）。性能评估表明，它具有更好的遍历性和不可预测性，并且比许多现有的混沌映射具有更宽的混沌范围。</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利用该映射，本文进一步设计了一种图像加密方案（</a:t>
            </a:r>
            <a:r>
              <a:rPr lang="en-US" altLang="zh-CN" sz="2400" dirty="0">
                <a:solidFill>
                  <a:srgbClr val="EDAD9C"/>
                </a:solidFill>
                <a:latin typeface="宋体" panose="02010600030101010101" pitchFamily="2" charset="-122"/>
                <a:ea typeface="宋体" panose="02010600030101010101" pitchFamily="2" charset="-122"/>
              </a:rPr>
              <a:t>LAS-IES</a:t>
            </a:r>
            <a:r>
              <a:rPr lang="zh-CN" altLang="en-US" sz="2400" dirty="0">
                <a:latin typeface="宋体" panose="02010600030101010101" pitchFamily="2" charset="-122"/>
                <a:ea typeface="宋体" panose="02010600030101010101" pitchFamily="2" charset="-122"/>
              </a:rPr>
              <a:t>）。该方案严格遵循扩散和混淆的原则，并设计了一种在图像中加入随机值的机制，提高了密码图像的安全性。仿真结果和安全性分析表明，</a:t>
            </a:r>
            <a:r>
              <a:rPr lang="en-US" altLang="zh-CN" sz="2400" dirty="0">
                <a:latin typeface="宋体" panose="02010600030101010101" pitchFamily="2" charset="-122"/>
                <a:ea typeface="宋体" panose="02010600030101010101" pitchFamily="2" charset="-122"/>
              </a:rPr>
              <a:t>LAS-IES</a:t>
            </a:r>
            <a:r>
              <a:rPr lang="zh-CN" altLang="en-US" sz="2400" dirty="0">
                <a:latin typeface="宋体" panose="02010600030101010101" pitchFamily="2" charset="-122"/>
                <a:ea typeface="宋体" panose="02010600030101010101" pitchFamily="2" charset="-122"/>
              </a:rPr>
              <a:t>能有效地将不同类型的图像加密成具有较强抵抗各种攻击能力的随机图像。</a:t>
            </a:r>
          </a:p>
          <a:p>
            <a:endParaRPr lang="zh-CN" altLang="en-US" dirty="0"/>
          </a:p>
        </p:txBody>
      </p:sp>
    </p:spTree>
    <p:extLst>
      <p:ext uri="{BB962C8B-B14F-4D97-AF65-F5344CB8AC3E}">
        <p14:creationId xmlns:p14="http://schemas.microsoft.com/office/powerpoint/2010/main" val="347316380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76310558-6F93-43DB-95D2-1C9018090BD9}"/>
              </a:ext>
            </a:extLst>
          </p:cNvPr>
          <p:cNvSpPr/>
          <p:nvPr/>
        </p:nvSpPr>
        <p:spPr>
          <a:xfrm>
            <a:off x="486226" y="892962"/>
            <a:ext cx="4685000" cy="461665"/>
          </a:xfrm>
          <a:prstGeom prst="rect">
            <a:avLst/>
          </a:prstGeom>
        </p:spPr>
        <p:txBody>
          <a:bodyPr wrap="none">
            <a:spAutoFit/>
          </a:bodyPr>
          <a:lstStyle/>
          <a:p>
            <a:r>
              <a:rPr lang="en-US" altLang="zh-CN" sz="2400" dirty="0">
                <a:solidFill>
                  <a:schemeClr val="accent3"/>
                </a:solidFill>
              </a:rPr>
              <a:t>Ability of resisting differential attack</a:t>
            </a:r>
            <a:endParaRPr lang="zh-CN" altLang="en-US" sz="2400" dirty="0">
              <a:solidFill>
                <a:schemeClr val="accent3"/>
              </a:solidFill>
            </a:endParaRPr>
          </a:p>
        </p:txBody>
      </p:sp>
      <p:sp>
        <p:nvSpPr>
          <p:cNvPr id="4" name="矩形 3">
            <a:extLst>
              <a:ext uri="{FF2B5EF4-FFF2-40B4-BE49-F238E27FC236}">
                <a16:creationId xmlns:a16="http://schemas.microsoft.com/office/drawing/2014/main" id="{2E863CEC-02BA-43DB-AED2-6B40C08B042D}"/>
              </a:ext>
            </a:extLst>
          </p:cNvPr>
          <p:cNvSpPr/>
          <p:nvPr/>
        </p:nvSpPr>
        <p:spPr>
          <a:xfrm>
            <a:off x="486226" y="1616236"/>
            <a:ext cx="6096000" cy="646331"/>
          </a:xfrm>
          <a:prstGeom prst="rect">
            <a:avLst/>
          </a:prstGeom>
        </p:spPr>
        <p:txBody>
          <a:bodyPr>
            <a:spAutoFit/>
          </a:bodyPr>
          <a:lstStyle/>
          <a:p>
            <a:r>
              <a:rPr lang="zh-CN" altLang="en-US" dirty="0"/>
              <a:t>差分攻击是研究输入的差异如何影响相应输出的差异</a:t>
            </a:r>
          </a:p>
          <a:p>
            <a:endParaRPr lang="zh-CN" altLang="en-US" dirty="0"/>
          </a:p>
        </p:txBody>
      </p:sp>
      <p:pic>
        <p:nvPicPr>
          <p:cNvPr id="5" name="图片 4">
            <a:extLst>
              <a:ext uri="{FF2B5EF4-FFF2-40B4-BE49-F238E27FC236}">
                <a16:creationId xmlns:a16="http://schemas.microsoft.com/office/drawing/2014/main" id="{9D81DFA4-3D5C-4AC0-ADE9-962791E273DF}"/>
              </a:ext>
            </a:extLst>
          </p:cNvPr>
          <p:cNvPicPr>
            <a:picLocks noChangeAspect="1"/>
          </p:cNvPicPr>
          <p:nvPr/>
        </p:nvPicPr>
        <p:blipFill>
          <a:blip r:embed="rId3"/>
          <a:stretch>
            <a:fillRect/>
          </a:stretch>
        </p:blipFill>
        <p:spPr>
          <a:xfrm>
            <a:off x="5760441" y="3257389"/>
            <a:ext cx="6263812" cy="2676089"/>
          </a:xfrm>
          <a:prstGeom prst="rect">
            <a:avLst/>
          </a:prstGeom>
        </p:spPr>
      </p:pic>
      <p:pic>
        <p:nvPicPr>
          <p:cNvPr id="6" name="图片 5">
            <a:extLst>
              <a:ext uri="{FF2B5EF4-FFF2-40B4-BE49-F238E27FC236}">
                <a16:creationId xmlns:a16="http://schemas.microsoft.com/office/drawing/2014/main" id="{F6074ADE-7DCE-4B85-8A76-7637C31662CD}"/>
              </a:ext>
            </a:extLst>
          </p:cNvPr>
          <p:cNvPicPr>
            <a:picLocks noChangeAspect="1"/>
          </p:cNvPicPr>
          <p:nvPr/>
        </p:nvPicPr>
        <p:blipFill>
          <a:blip r:embed="rId4"/>
          <a:stretch>
            <a:fillRect/>
          </a:stretch>
        </p:blipFill>
        <p:spPr>
          <a:xfrm>
            <a:off x="884338" y="2782258"/>
            <a:ext cx="3122205" cy="646742"/>
          </a:xfrm>
          <a:prstGeom prst="rect">
            <a:avLst/>
          </a:prstGeom>
        </p:spPr>
      </p:pic>
      <p:pic>
        <p:nvPicPr>
          <p:cNvPr id="7" name="图片 6">
            <a:extLst>
              <a:ext uri="{FF2B5EF4-FFF2-40B4-BE49-F238E27FC236}">
                <a16:creationId xmlns:a16="http://schemas.microsoft.com/office/drawing/2014/main" id="{5D0F6CD3-F85B-46C5-A2DC-C1D82DDE8AEF}"/>
              </a:ext>
            </a:extLst>
          </p:cNvPr>
          <p:cNvPicPr>
            <a:picLocks noChangeAspect="1"/>
          </p:cNvPicPr>
          <p:nvPr/>
        </p:nvPicPr>
        <p:blipFill>
          <a:blip r:embed="rId5"/>
          <a:stretch>
            <a:fillRect/>
          </a:stretch>
        </p:blipFill>
        <p:spPr>
          <a:xfrm>
            <a:off x="808144" y="4738990"/>
            <a:ext cx="4159222" cy="646742"/>
          </a:xfrm>
          <a:prstGeom prst="rect">
            <a:avLst/>
          </a:prstGeom>
        </p:spPr>
      </p:pic>
      <p:pic>
        <p:nvPicPr>
          <p:cNvPr id="8" name="图片 7">
            <a:extLst>
              <a:ext uri="{FF2B5EF4-FFF2-40B4-BE49-F238E27FC236}">
                <a16:creationId xmlns:a16="http://schemas.microsoft.com/office/drawing/2014/main" id="{1F60FEA6-B395-4458-ADF2-386CD1466E8C}"/>
              </a:ext>
            </a:extLst>
          </p:cNvPr>
          <p:cNvPicPr>
            <a:picLocks noChangeAspect="1"/>
          </p:cNvPicPr>
          <p:nvPr/>
        </p:nvPicPr>
        <p:blipFill>
          <a:blip r:embed="rId6"/>
          <a:stretch>
            <a:fillRect/>
          </a:stretch>
        </p:blipFill>
        <p:spPr>
          <a:xfrm>
            <a:off x="2641827" y="3464529"/>
            <a:ext cx="2729431" cy="609767"/>
          </a:xfrm>
          <a:prstGeom prst="rect">
            <a:avLst/>
          </a:prstGeom>
        </p:spPr>
      </p:pic>
      <p:sp>
        <p:nvSpPr>
          <p:cNvPr id="9" name="文本框 8">
            <a:extLst>
              <a:ext uri="{FF2B5EF4-FFF2-40B4-BE49-F238E27FC236}">
                <a16:creationId xmlns:a16="http://schemas.microsoft.com/office/drawing/2014/main" id="{BF0225A4-BDA9-442F-BE59-2E1527F9B150}"/>
              </a:ext>
            </a:extLst>
          </p:cNvPr>
          <p:cNvSpPr txBox="1"/>
          <p:nvPr/>
        </p:nvSpPr>
        <p:spPr>
          <a:xfrm>
            <a:off x="884338" y="2340528"/>
            <a:ext cx="3008154" cy="369115"/>
          </a:xfrm>
          <a:prstGeom prst="rect">
            <a:avLst/>
          </a:prstGeom>
          <a:noFill/>
        </p:spPr>
        <p:txBody>
          <a:bodyPr wrap="square" rtlCol="0">
            <a:spAutoFit/>
          </a:bodyPr>
          <a:lstStyle/>
          <a:p>
            <a:r>
              <a:rPr lang="zh-CN" altLang="en-US" dirty="0"/>
              <a:t>像素变化率：</a:t>
            </a:r>
          </a:p>
        </p:txBody>
      </p:sp>
      <p:sp>
        <p:nvSpPr>
          <p:cNvPr id="11" name="文本框 10">
            <a:extLst>
              <a:ext uri="{FF2B5EF4-FFF2-40B4-BE49-F238E27FC236}">
                <a16:creationId xmlns:a16="http://schemas.microsoft.com/office/drawing/2014/main" id="{F35BC3C7-26EA-4496-A664-59934624AB76}"/>
              </a:ext>
            </a:extLst>
          </p:cNvPr>
          <p:cNvSpPr txBox="1"/>
          <p:nvPr/>
        </p:nvSpPr>
        <p:spPr>
          <a:xfrm>
            <a:off x="884338" y="4226319"/>
            <a:ext cx="3008154" cy="369115"/>
          </a:xfrm>
          <a:prstGeom prst="rect">
            <a:avLst/>
          </a:prstGeom>
          <a:noFill/>
        </p:spPr>
        <p:txBody>
          <a:bodyPr wrap="square" rtlCol="0">
            <a:spAutoFit/>
          </a:bodyPr>
          <a:lstStyle/>
          <a:p>
            <a:r>
              <a:rPr lang="zh-CN" altLang="en-US" dirty="0"/>
              <a:t>统一平均变化强度：</a:t>
            </a:r>
          </a:p>
        </p:txBody>
      </p:sp>
      <p:sp>
        <p:nvSpPr>
          <p:cNvPr id="12" name="文本框 11">
            <a:extLst>
              <a:ext uri="{FF2B5EF4-FFF2-40B4-BE49-F238E27FC236}">
                <a16:creationId xmlns:a16="http://schemas.microsoft.com/office/drawing/2014/main" id="{BEBF7A9C-61F1-4AA1-AD7F-FAF0D5B7C1F7}"/>
              </a:ext>
            </a:extLst>
          </p:cNvPr>
          <p:cNvSpPr txBox="1"/>
          <p:nvPr/>
        </p:nvSpPr>
        <p:spPr>
          <a:xfrm>
            <a:off x="5979801" y="2611058"/>
            <a:ext cx="5674090" cy="646331"/>
          </a:xfrm>
          <a:prstGeom prst="rect">
            <a:avLst/>
          </a:prstGeom>
          <a:noFill/>
        </p:spPr>
        <p:txBody>
          <a:bodyPr wrap="square" rtlCol="0">
            <a:spAutoFit/>
          </a:bodyPr>
          <a:lstStyle/>
          <a:p>
            <a:r>
              <a:rPr lang="en-US" altLang="zh-CN" dirty="0"/>
              <a:t>L=2</a:t>
            </a:r>
          </a:p>
          <a:p>
            <a:endParaRPr lang="en-US" altLang="zh-CN" dirty="0"/>
          </a:p>
        </p:txBody>
      </p:sp>
      <p:pic>
        <p:nvPicPr>
          <p:cNvPr id="13" name="图片 12">
            <a:extLst>
              <a:ext uri="{FF2B5EF4-FFF2-40B4-BE49-F238E27FC236}">
                <a16:creationId xmlns:a16="http://schemas.microsoft.com/office/drawing/2014/main" id="{912D69FB-18DE-4676-85B5-68B32C5371E7}"/>
              </a:ext>
            </a:extLst>
          </p:cNvPr>
          <p:cNvPicPr>
            <a:picLocks noChangeAspect="1"/>
          </p:cNvPicPr>
          <p:nvPr/>
        </p:nvPicPr>
        <p:blipFill>
          <a:blip r:embed="rId7"/>
          <a:stretch>
            <a:fillRect/>
          </a:stretch>
        </p:blipFill>
        <p:spPr>
          <a:xfrm>
            <a:off x="6096000" y="235188"/>
            <a:ext cx="2870368" cy="452709"/>
          </a:xfrm>
          <a:prstGeom prst="rect">
            <a:avLst/>
          </a:prstGeom>
        </p:spPr>
      </p:pic>
      <p:pic>
        <p:nvPicPr>
          <p:cNvPr id="14" name="图片 13">
            <a:extLst>
              <a:ext uri="{FF2B5EF4-FFF2-40B4-BE49-F238E27FC236}">
                <a16:creationId xmlns:a16="http://schemas.microsoft.com/office/drawing/2014/main" id="{BEB34B40-5F1C-441E-B452-4D214E3E4E0F}"/>
              </a:ext>
            </a:extLst>
          </p:cNvPr>
          <p:cNvPicPr>
            <a:picLocks noChangeAspect="1"/>
          </p:cNvPicPr>
          <p:nvPr/>
        </p:nvPicPr>
        <p:blipFill>
          <a:blip r:embed="rId8"/>
          <a:stretch>
            <a:fillRect/>
          </a:stretch>
        </p:blipFill>
        <p:spPr>
          <a:xfrm>
            <a:off x="6171633" y="844286"/>
            <a:ext cx="3095354" cy="515892"/>
          </a:xfrm>
          <a:prstGeom prst="rect">
            <a:avLst/>
          </a:prstGeom>
        </p:spPr>
      </p:pic>
      <p:pic>
        <p:nvPicPr>
          <p:cNvPr id="15" name="图片 14">
            <a:extLst>
              <a:ext uri="{FF2B5EF4-FFF2-40B4-BE49-F238E27FC236}">
                <a16:creationId xmlns:a16="http://schemas.microsoft.com/office/drawing/2014/main" id="{5AD15DBE-7B06-4DF8-83AC-93CC5D99BCA0}"/>
              </a:ext>
            </a:extLst>
          </p:cNvPr>
          <p:cNvPicPr>
            <a:picLocks noChangeAspect="1"/>
          </p:cNvPicPr>
          <p:nvPr/>
        </p:nvPicPr>
        <p:blipFill>
          <a:blip r:embed="rId9"/>
          <a:stretch>
            <a:fillRect/>
          </a:stretch>
        </p:blipFill>
        <p:spPr>
          <a:xfrm>
            <a:off x="6582226" y="2684713"/>
            <a:ext cx="2544996" cy="249510"/>
          </a:xfrm>
          <a:prstGeom prst="rect">
            <a:avLst/>
          </a:prstGeom>
        </p:spPr>
      </p:pic>
    </p:spTree>
    <p:extLst>
      <p:ext uri="{BB962C8B-B14F-4D97-AF65-F5344CB8AC3E}">
        <p14:creationId xmlns:p14="http://schemas.microsoft.com/office/powerpoint/2010/main" val="379973798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76310558-6F93-43DB-95D2-1C9018090BD9}"/>
              </a:ext>
            </a:extLst>
          </p:cNvPr>
          <p:cNvSpPr/>
          <p:nvPr/>
        </p:nvSpPr>
        <p:spPr>
          <a:xfrm>
            <a:off x="486226" y="892962"/>
            <a:ext cx="4685000" cy="461665"/>
          </a:xfrm>
          <a:prstGeom prst="rect">
            <a:avLst/>
          </a:prstGeom>
        </p:spPr>
        <p:txBody>
          <a:bodyPr wrap="none">
            <a:spAutoFit/>
          </a:bodyPr>
          <a:lstStyle/>
          <a:p>
            <a:r>
              <a:rPr lang="en-US" altLang="zh-CN" sz="2400" dirty="0">
                <a:solidFill>
                  <a:schemeClr val="accent3"/>
                </a:solidFill>
              </a:rPr>
              <a:t>Ability of resisting differential attack</a:t>
            </a:r>
            <a:endParaRPr lang="zh-CN" altLang="en-US" sz="2400" dirty="0">
              <a:solidFill>
                <a:schemeClr val="accent3"/>
              </a:solidFill>
            </a:endParaRPr>
          </a:p>
        </p:txBody>
      </p:sp>
      <p:pic>
        <p:nvPicPr>
          <p:cNvPr id="10" name="图片 9">
            <a:extLst>
              <a:ext uri="{FF2B5EF4-FFF2-40B4-BE49-F238E27FC236}">
                <a16:creationId xmlns:a16="http://schemas.microsoft.com/office/drawing/2014/main" id="{35E02981-BCC8-41E1-8132-1DF2CD2E2A4A}"/>
              </a:ext>
            </a:extLst>
          </p:cNvPr>
          <p:cNvPicPr>
            <a:picLocks noChangeAspect="1"/>
          </p:cNvPicPr>
          <p:nvPr/>
        </p:nvPicPr>
        <p:blipFill>
          <a:blip r:embed="rId3"/>
          <a:stretch>
            <a:fillRect/>
          </a:stretch>
        </p:blipFill>
        <p:spPr>
          <a:xfrm>
            <a:off x="595721" y="1582133"/>
            <a:ext cx="4957792" cy="5070337"/>
          </a:xfrm>
          <a:prstGeom prst="rect">
            <a:avLst/>
          </a:prstGeom>
        </p:spPr>
      </p:pic>
      <p:pic>
        <p:nvPicPr>
          <p:cNvPr id="12" name="图片 11">
            <a:extLst>
              <a:ext uri="{FF2B5EF4-FFF2-40B4-BE49-F238E27FC236}">
                <a16:creationId xmlns:a16="http://schemas.microsoft.com/office/drawing/2014/main" id="{6A846925-70A8-412B-A601-9F4CFB0954BC}"/>
              </a:ext>
            </a:extLst>
          </p:cNvPr>
          <p:cNvPicPr>
            <a:picLocks noChangeAspect="1"/>
          </p:cNvPicPr>
          <p:nvPr/>
        </p:nvPicPr>
        <p:blipFill>
          <a:blip r:embed="rId4"/>
          <a:stretch>
            <a:fillRect/>
          </a:stretch>
        </p:blipFill>
        <p:spPr>
          <a:xfrm>
            <a:off x="5947794" y="1582132"/>
            <a:ext cx="5838295" cy="5070337"/>
          </a:xfrm>
          <a:prstGeom prst="rect">
            <a:avLst/>
          </a:prstGeom>
        </p:spPr>
      </p:pic>
      <p:pic>
        <p:nvPicPr>
          <p:cNvPr id="13" name="图片 12">
            <a:extLst>
              <a:ext uri="{FF2B5EF4-FFF2-40B4-BE49-F238E27FC236}">
                <a16:creationId xmlns:a16="http://schemas.microsoft.com/office/drawing/2014/main" id="{CF7EB561-BFFB-4EB0-9EC7-39E324BB2BDB}"/>
              </a:ext>
            </a:extLst>
          </p:cNvPr>
          <p:cNvPicPr>
            <a:picLocks noChangeAspect="1"/>
          </p:cNvPicPr>
          <p:nvPr/>
        </p:nvPicPr>
        <p:blipFill>
          <a:blip r:embed="rId5"/>
          <a:stretch>
            <a:fillRect/>
          </a:stretch>
        </p:blipFill>
        <p:spPr>
          <a:xfrm>
            <a:off x="5947794" y="1123794"/>
            <a:ext cx="4554107" cy="231668"/>
          </a:xfrm>
          <a:prstGeom prst="rect">
            <a:avLst/>
          </a:prstGeom>
        </p:spPr>
      </p:pic>
      <p:sp>
        <p:nvSpPr>
          <p:cNvPr id="14" name="矩形 13">
            <a:extLst>
              <a:ext uri="{FF2B5EF4-FFF2-40B4-BE49-F238E27FC236}">
                <a16:creationId xmlns:a16="http://schemas.microsoft.com/office/drawing/2014/main" id="{6E9B0D44-1C76-4C09-A8FE-3D860A84DA59}"/>
              </a:ext>
            </a:extLst>
          </p:cNvPr>
          <p:cNvSpPr/>
          <p:nvPr/>
        </p:nvSpPr>
        <p:spPr>
          <a:xfrm>
            <a:off x="5880928" y="600574"/>
            <a:ext cx="748923" cy="369332"/>
          </a:xfrm>
          <a:prstGeom prst="rect">
            <a:avLst/>
          </a:prstGeom>
        </p:spPr>
        <p:txBody>
          <a:bodyPr wrap="none">
            <a:spAutoFit/>
          </a:bodyPr>
          <a:lstStyle/>
          <a:p>
            <a:r>
              <a:rPr lang="en-US" altLang="zh-CN" dirty="0"/>
              <a:t>L=256</a:t>
            </a:r>
            <a:endParaRPr lang="zh-CN" altLang="en-US" dirty="0"/>
          </a:p>
        </p:txBody>
      </p:sp>
    </p:spTree>
    <p:extLst>
      <p:ext uri="{BB962C8B-B14F-4D97-AF65-F5344CB8AC3E}">
        <p14:creationId xmlns:p14="http://schemas.microsoft.com/office/powerpoint/2010/main" val="136224001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D7009B3D-9E8F-4C68-92E5-26ACCE4BBC82}"/>
              </a:ext>
            </a:extLst>
          </p:cNvPr>
          <p:cNvSpPr/>
          <p:nvPr/>
        </p:nvSpPr>
        <p:spPr>
          <a:xfrm>
            <a:off x="486226" y="892962"/>
            <a:ext cx="2327497" cy="461665"/>
          </a:xfrm>
          <a:prstGeom prst="rect">
            <a:avLst/>
          </a:prstGeom>
        </p:spPr>
        <p:txBody>
          <a:bodyPr wrap="none">
            <a:spAutoFit/>
          </a:bodyPr>
          <a:lstStyle/>
          <a:p>
            <a:r>
              <a:rPr lang="en-US" altLang="zh-CN" sz="2400" dirty="0">
                <a:solidFill>
                  <a:schemeClr val="accent3"/>
                </a:solidFill>
              </a:rPr>
              <a:t>Randomness test</a:t>
            </a:r>
            <a:endParaRPr lang="zh-CN" altLang="en-US" sz="2400" dirty="0">
              <a:solidFill>
                <a:schemeClr val="accent3"/>
              </a:solidFill>
            </a:endParaRPr>
          </a:p>
        </p:txBody>
      </p:sp>
      <p:sp>
        <p:nvSpPr>
          <p:cNvPr id="4" name="矩形 3">
            <a:extLst>
              <a:ext uri="{FF2B5EF4-FFF2-40B4-BE49-F238E27FC236}">
                <a16:creationId xmlns:a16="http://schemas.microsoft.com/office/drawing/2014/main" id="{1974D991-701B-4AF6-9C71-1EC3DA0D721D}"/>
              </a:ext>
            </a:extLst>
          </p:cNvPr>
          <p:cNvSpPr/>
          <p:nvPr/>
        </p:nvSpPr>
        <p:spPr>
          <a:xfrm>
            <a:off x="486226" y="1721863"/>
            <a:ext cx="5270995" cy="369332"/>
          </a:xfrm>
          <a:prstGeom prst="rect">
            <a:avLst/>
          </a:prstGeom>
        </p:spPr>
        <p:txBody>
          <a:bodyPr wrap="none">
            <a:spAutoFit/>
          </a:bodyPr>
          <a:lstStyle/>
          <a:p>
            <a:r>
              <a:rPr lang="en-US" altLang="zh-CN" dirty="0" err="1"/>
              <a:t>LocSE</a:t>
            </a:r>
            <a:r>
              <a:rPr lang="zh-CN" altLang="en-US" dirty="0"/>
              <a:t>（局部香农熵）：从局部检测图像的随机性</a:t>
            </a:r>
          </a:p>
        </p:txBody>
      </p:sp>
      <p:pic>
        <p:nvPicPr>
          <p:cNvPr id="5" name="图片 4">
            <a:extLst>
              <a:ext uri="{FF2B5EF4-FFF2-40B4-BE49-F238E27FC236}">
                <a16:creationId xmlns:a16="http://schemas.microsoft.com/office/drawing/2014/main" id="{ABAED545-8F8C-4B56-9482-2E68B90CCFF6}"/>
              </a:ext>
            </a:extLst>
          </p:cNvPr>
          <p:cNvPicPr>
            <a:picLocks noChangeAspect="1"/>
          </p:cNvPicPr>
          <p:nvPr/>
        </p:nvPicPr>
        <p:blipFill>
          <a:blip r:embed="rId3"/>
          <a:stretch>
            <a:fillRect/>
          </a:stretch>
        </p:blipFill>
        <p:spPr>
          <a:xfrm>
            <a:off x="1829971" y="2491530"/>
            <a:ext cx="2109307" cy="937470"/>
          </a:xfrm>
          <a:prstGeom prst="rect">
            <a:avLst/>
          </a:prstGeom>
        </p:spPr>
      </p:pic>
      <p:pic>
        <p:nvPicPr>
          <p:cNvPr id="6" name="图片 5">
            <a:extLst>
              <a:ext uri="{FF2B5EF4-FFF2-40B4-BE49-F238E27FC236}">
                <a16:creationId xmlns:a16="http://schemas.microsoft.com/office/drawing/2014/main" id="{B4BC42EC-5DBA-4611-8DFA-C6F421B60E4D}"/>
              </a:ext>
            </a:extLst>
          </p:cNvPr>
          <p:cNvPicPr>
            <a:picLocks noChangeAspect="1"/>
          </p:cNvPicPr>
          <p:nvPr/>
        </p:nvPicPr>
        <p:blipFill>
          <a:blip r:embed="rId4"/>
          <a:stretch>
            <a:fillRect/>
          </a:stretch>
        </p:blipFill>
        <p:spPr>
          <a:xfrm>
            <a:off x="2631485" y="4750292"/>
            <a:ext cx="2814547" cy="629971"/>
          </a:xfrm>
          <a:prstGeom prst="rect">
            <a:avLst/>
          </a:prstGeom>
        </p:spPr>
      </p:pic>
      <p:cxnSp>
        <p:nvCxnSpPr>
          <p:cNvPr id="10" name="直接箭头连接符 9">
            <a:extLst>
              <a:ext uri="{FF2B5EF4-FFF2-40B4-BE49-F238E27FC236}">
                <a16:creationId xmlns:a16="http://schemas.microsoft.com/office/drawing/2014/main" id="{457D1A2E-9D25-4DF5-8953-DE4381E0B403}"/>
              </a:ext>
            </a:extLst>
          </p:cNvPr>
          <p:cNvCxnSpPr/>
          <p:nvPr/>
        </p:nvCxnSpPr>
        <p:spPr>
          <a:xfrm flipH="1">
            <a:off x="2978092" y="2827090"/>
            <a:ext cx="510977" cy="209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1D6C7BE-5700-4A99-A0A8-1C68E0894D86}"/>
              </a:ext>
            </a:extLst>
          </p:cNvPr>
          <p:cNvSpPr txBox="1"/>
          <p:nvPr/>
        </p:nvSpPr>
        <p:spPr>
          <a:xfrm>
            <a:off x="3939278" y="5906066"/>
            <a:ext cx="2039276" cy="369332"/>
          </a:xfrm>
          <a:prstGeom prst="rect">
            <a:avLst/>
          </a:prstGeom>
          <a:noFill/>
        </p:spPr>
        <p:txBody>
          <a:bodyPr wrap="square" rtlCol="0">
            <a:spAutoFit/>
          </a:bodyPr>
          <a:lstStyle/>
          <a:p>
            <a:r>
              <a:rPr lang="zh-CN" altLang="en-US" dirty="0"/>
              <a:t>第</a:t>
            </a:r>
            <a:r>
              <a:rPr lang="en-US" altLang="zh-CN" dirty="0" err="1"/>
              <a:t>i</a:t>
            </a:r>
            <a:r>
              <a:rPr lang="zh-CN" altLang="en-US" dirty="0"/>
              <a:t>个可能值</a:t>
            </a:r>
          </a:p>
        </p:txBody>
      </p:sp>
      <p:cxnSp>
        <p:nvCxnSpPr>
          <p:cNvPr id="13" name="直接箭头连接符 12">
            <a:extLst>
              <a:ext uri="{FF2B5EF4-FFF2-40B4-BE49-F238E27FC236}">
                <a16:creationId xmlns:a16="http://schemas.microsoft.com/office/drawing/2014/main" id="{81A9A847-5C6F-46BA-BCC3-69D6AF036D90}"/>
              </a:ext>
            </a:extLst>
          </p:cNvPr>
          <p:cNvCxnSpPr/>
          <p:nvPr/>
        </p:nvCxnSpPr>
        <p:spPr>
          <a:xfrm>
            <a:off x="4184193" y="5159446"/>
            <a:ext cx="0" cy="746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04B831A4-0313-4A61-A69A-9F97CE1823CD}"/>
              </a:ext>
            </a:extLst>
          </p:cNvPr>
          <p:cNvPicPr>
            <a:picLocks noChangeAspect="1"/>
          </p:cNvPicPr>
          <p:nvPr/>
        </p:nvPicPr>
        <p:blipFill>
          <a:blip r:embed="rId5"/>
          <a:stretch>
            <a:fillRect/>
          </a:stretch>
        </p:blipFill>
        <p:spPr>
          <a:xfrm>
            <a:off x="5561811" y="3580831"/>
            <a:ext cx="6630189" cy="2166484"/>
          </a:xfrm>
          <a:prstGeom prst="rect">
            <a:avLst/>
          </a:prstGeom>
        </p:spPr>
      </p:pic>
      <p:cxnSp>
        <p:nvCxnSpPr>
          <p:cNvPr id="16" name="直接箭头连接符 15">
            <a:extLst>
              <a:ext uri="{FF2B5EF4-FFF2-40B4-BE49-F238E27FC236}">
                <a16:creationId xmlns:a16="http://schemas.microsoft.com/office/drawing/2014/main" id="{F9D62CA8-2170-4529-AF49-788415C25546}"/>
              </a:ext>
            </a:extLst>
          </p:cNvPr>
          <p:cNvCxnSpPr/>
          <p:nvPr/>
        </p:nvCxnSpPr>
        <p:spPr>
          <a:xfrm flipH="1">
            <a:off x="1649974" y="3059446"/>
            <a:ext cx="672652" cy="104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5E7A509-8A0C-4B46-BAEA-62EEDF44AB94}"/>
              </a:ext>
            </a:extLst>
          </p:cNvPr>
          <p:cNvSpPr txBox="1"/>
          <p:nvPr/>
        </p:nvSpPr>
        <p:spPr>
          <a:xfrm>
            <a:off x="675535" y="4133558"/>
            <a:ext cx="1974824" cy="923330"/>
          </a:xfrm>
          <a:prstGeom prst="rect">
            <a:avLst/>
          </a:prstGeom>
          <a:noFill/>
        </p:spPr>
        <p:txBody>
          <a:bodyPr wrap="square" rtlCol="0">
            <a:spAutoFit/>
          </a:bodyPr>
          <a:lstStyle/>
          <a:p>
            <a:r>
              <a:rPr lang="zh-CN" altLang="en-US" dirty="0"/>
              <a:t>随机选择</a:t>
            </a:r>
            <a:r>
              <a:rPr lang="en-US" altLang="zh-CN" dirty="0"/>
              <a:t>k</a:t>
            </a:r>
            <a:r>
              <a:rPr lang="zh-CN" altLang="en-US" dirty="0"/>
              <a:t>个不重叠的有</a:t>
            </a:r>
            <a:r>
              <a:rPr lang="en-US" altLang="zh-CN" dirty="0"/>
              <a:t>TB</a:t>
            </a:r>
            <a:r>
              <a:rPr lang="zh-CN" altLang="en-US" dirty="0"/>
              <a:t>个像素的图像块</a:t>
            </a:r>
          </a:p>
        </p:txBody>
      </p:sp>
      <p:sp>
        <p:nvSpPr>
          <p:cNvPr id="18" name="文本框 17">
            <a:extLst>
              <a:ext uri="{FF2B5EF4-FFF2-40B4-BE49-F238E27FC236}">
                <a16:creationId xmlns:a16="http://schemas.microsoft.com/office/drawing/2014/main" id="{D09ACC5C-3A93-473B-8ECA-8DDC7F411E77}"/>
              </a:ext>
            </a:extLst>
          </p:cNvPr>
          <p:cNvSpPr txBox="1"/>
          <p:nvPr/>
        </p:nvSpPr>
        <p:spPr>
          <a:xfrm>
            <a:off x="3250057" y="3518595"/>
            <a:ext cx="309411" cy="923330"/>
          </a:xfrm>
          <a:prstGeom prst="rect">
            <a:avLst/>
          </a:prstGeom>
          <a:noFill/>
        </p:spPr>
        <p:txBody>
          <a:bodyPr wrap="square" rtlCol="0">
            <a:spAutoFit/>
          </a:bodyPr>
          <a:lstStyle/>
          <a:p>
            <a:r>
              <a:rPr lang="zh-CN" altLang="en-US" dirty="0"/>
              <a:t>香农熵</a:t>
            </a:r>
          </a:p>
        </p:txBody>
      </p:sp>
      <p:sp>
        <p:nvSpPr>
          <p:cNvPr id="19" name="文本框 18">
            <a:extLst>
              <a:ext uri="{FF2B5EF4-FFF2-40B4-BE49-F238E27FC236}">
                <a16:creationId xmlns:a16="http://schemas.microsoft.com/office/drawing/2014/main" id="{11AAE21C-5C85-4E2C-A0F8-B4AD85CF2951}"/>
              </a:ext>
            </a:extLst>
          </p:cNvPr>
          <p:cNvSpPr txBox="1"/>
          <p:nvPr/>
        </p:nvSpPr>
        <p:spPr>
          <a:xfrm>
            <a:off x="6811861" y="2049250"/>
            <a:ext cx="2759978" cy="369332"/>
          </a:xfrm>
          <a:prstGeom prst="rect">
            <a:avLst/>
          </a:prstGeom>
          <a:noFill/>
        </p:spPr>
        <p:txBody>
          <a:bodyPr wrap="square" rtlCol="0">
            <a:spAutoFit/>
          </a:bodyPr>
          <a:lstStyle/>
          <a:p>
            <a:r>
              <a:rPr lang="zh-CN" altLang="en-US" dirty="0"/>
              <a:t>二值图 </a:t>
            </a:r>
          </a:p>
        </p:txBody>
      </p:sp>
      <p:sp>
        <p:nvSpPr>
          <p:cNvPr id="20" name="矩形 19">
            <a:extLst>
              <a:ext uri="{FF2B5EF4-FFF2-40B4-BE49-F238E27FC236}">
                <a16:creationId xmlns:a16="http://schemas.microsoft.com/office/drawing/2014/main" id="{F8F78DC5-013C-45E7-90F0-79D403115D53}"/>
              </a:ext>
            </a:extLst>
          </p:cNvPr>
          <p:cNvSpPr/>
          <p:nvPr/>
        </p:nvSpPr>
        <p:spPr>
          <a:xfrm>
            <a:off x="8505019" y="3052748"/>
            <a:ext cx="3050835" cy="369332"/>
          </a:xfrm>
          <a:prstGeom prst="rect">
            <a:avLst/>
          </a:prstGeom>
        </p:spPr>
        <p:txBody>
          <a:bodyPr wrap="none">
            <a:spAutoFit/>
          </a:bodyPr>
          <a:lstStyle/>
          <a:p>
            <a:r>
              <a:rPr lang="zh-CN" altLang="en-US" dirty="0"/>
              <a:t> </a:t>
            </a:r>
            <a:r>
              <a:rPr lang="en-US" altLang="zh-CN" dirty="0"/>
              <a:t>(0.445157888, 0.5548421 12) </a:t>
            </a:r>
            <a:endParaRPr lang="zh-CN" altLang="en-US" dirty="0"/>
          </a:p>
        </p:txBody>
      </p:sp>
      <p:sp>
        <p:nvSpPr>
          <p:cNvPr id="21" name="文本框 20">
            <a:extLst>
              <a:ext uri="{FF2B5EF4-FFF2-40B4-BE49-F238E27FC236}">
                <a16:creationId xmlns:a16="http://schemas.microsoft.com/office/drawing/2014/main" id="{DE68F0F0-4D22-44E7-A826-64E23C7016B0}"/>
              </a:ext>
            </a:extLst>
          </p:cNvPr>
          <p:cNvSpPr txBox="1"/>
          <p:nvPr/>
        </p:nvSpPr>
        <p:spPr>
          <a:xfrm>
            <a:off x="5757221" y="3059446"/>
            <a:ext cx="1876761" cy="369332"/>
          </a:xfrm>
          <a:prstGeom prst="rect">
            <a:avLst/>
          </a:prstGeom>
          <a:noFill/>
        </p:spPr>
        <p:txBody>
          <a:bodyPr wrap="square" rtlCol="0">
            <a:spAutoFit/>
          </a:bodyPr>
          <a:lstStyle/>
          <a:p>
            <a:r>
              <a:rPr lang="zh-CN" altLang="en-US" dirty="0"/>
              <a:t>理想值：</a:t>
            </a:r>
            <a:r>
              <a:rPr lang="en-US" altLang="zh-CN" dirty="0"/>
              <a:t>0.5</a:t>
            </a:r>
            <a:endParaRPr lang="zh-CN" altLang="en-US" dirty="0"/>
          </a:p>
        </p:txBody>
      </p:sp>
    </p:spTree>
    <p:extLst>
      <p:ext uri="{BB962C8B-B14F-4D97-AF65-F5344CB8AC3E}">
        <p14:creationId xmlns:p14="http://schemas.microsoft.com/office/powerpoint/2010/main" val="50941937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D7009B3D-9E8F-4C68-92E5-26ACCE4BBC82}"/>
              </a:ext>
            </a:extLst>
          </p:cNvPr>
          <p:cNvSpPr/>
          <p:nvPr/>
        </p:nvSpPr>
        <p:spPr>
          <a:xfrm>
            <a:off x="486226" y="892962"/>
            <a:ext cx="2327497" cy="461665"/>
          </a:xfrm>
          <a:prstGeom prst="rect">
            <a:avLst/>
          </a:prstGeom>
        </p:spPr>
        <p:txBody>
          <a:bodyPr wrap="none">
            <a:spAutoFit/>
          </a:bodyPr>
          <a:lstStyle/>
          <a:p>
            <a:r>
              <a:rPr lang="en-US" altLang="zh-CN" sz="2400" dirty="0">
                <a:solidFill>
                  <a:schemeClr val="accent3"/>
                </a:solidFill>
              </a:rPr>
              <a:t>Randomness test</a:t>
            </a:r>
            <a:endParaRPr lang="zh-CN" altLang="en-US" sz="2400" dirty="0">
              <a:solidFill>
                <a:schemeClr val="accent3"/>
              </a:solidFill>
            </a:endParaRPr>
          </a:p>
        </p:txBody>
      </p:sp>
      <p:pic>
        <p:nvPicPr>
          <p:cNvPr id="7" name="图片 6">
            <a:extLst>
              <a:ext uri="{FF2B5EF4-FFF2-40B4-BE49-F238E27FC236}">
                <a16:creationId xmlns:a16="http://schemas.microsoft.com/office/drawing/2014/main" id="{11121493-FE75-4103-B92D-C101B2BE9C51}"/>
              </a:ext>
            </a:extLst>
          </p:cNvPr>
          <p:cNvPicPr>
            <a:picLocks noChangeAspect="1"/>
          </p:cNvPicPr>
          <p:nvPr/>
        </p:nvPicPr>
        <p:blipFill>
          <a:blip r:embed="rId3"/>
          <a:stretch>
            <a:fillRect/>
          </a:stretch>
        </p:blipFill>
        <p:spPr>
          <a:xfrm>
            <a:off x="3076846" y="1123794"/>
            <a:ext cx="7128385" cy="5503373"/>
          </a:xfrm>
          <a:prstGeom prst="rect">
            <a:avLst/>
          </a:prstGeom>
        </p:spPr>
      </p:pic>
      <p:sp>
        <p:nvSpPr>
          <p:cNvPr id="8" name="文本框 7">
            <a:extLst>
              <a:ext uri="{FF2B5EF4-FFF2-40B4-BE49-F238E27FC236}">
                <a16:creationId xmlns:a16="http://schemas.microsoft.com/office/drawing/2014/main" id="{2E88E027-D7FA-4B52-A426-3FBE0D6B253C}"/>
              </a:ext>
            </a:extLst>
          </p:cNvPr>
          <p:cNvSpPr txBox="1"/>
          <p:nvPr/>
        </p:nvSpPr>
        <p:spPr>
          <a:xfrm>
            <a:off x="486226" y="2575420"/>
            <a:ext cx="1753635" cy="1477328"/>
          </a:xfrm>
          <a:prstGeom prst="rect">
            <a:avLst/>
          </a:prstGeom>
          <a:noFill/>
        </p:spPr>
        <p:txBody>
          <a:bodyPr wrap="square" rtlCol="0">
            <a:spAutoFit/>
          </a:bodyPr>
          <a:lstStyle/>
          <a:p>
            <a:r>
              <a:rPr lang="zh-CN" altLang="en-US" dirty="0"/>
              <a:t>理想值</a:t>
            </a:r>
            <a:r>
              <a:rPr lang="en-US" altLang="zh-CN" dirty="0"/>
              <a:t>7.902469317</a:t>
            </a:r>
          </a:p>
          <a:p>
            <a:endParaRPr lang="en-US" altLang="zh-CN" dirty="0"/>
          </a:p>
          <a:p>
            <a:r>
              <a:rPr lang="en-US" altLang="zh-CN" dirty="0"/>
              <a:t>(7.901515698, 7.903422936) </a:t>
            </a:r>
            <a:endParaRPr lang="zh-CN" altLang="en-US" dirty="0"/>
          </a:p>
        </p:txBody>
      </p:sp>
    </p:spTree>
    <p:extLst>
      <p:ext uri="{BB962C8B-B14F-4D97-AF65-F5344CB8AC3E}">
        <p14:creationId xmlns:p14="http://schemas.microsoft.com/office/powerpoint/2010/main" val="136339365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367280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Security analysis</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D5C0B115-876A-4100-A89D-0DEF2D5EDF69}"/>
              </a:ext>
            </a:extLst>
          </p:cNvPr>
          <p:cNvSpPr/>
          <p:nvPr/>
        </p:nvSpPr>
        <p:spPr>
          <a:xfrm>
            <a:off x="486226" y="892962"/>
            <a:ext cx="3290324" cy="461665"/>
          </a:xfrm>
          <a:prstGeom prst="rect">
            <a:avLst/>
          </a:prstGeom>
        </p:spPr>
        <p:txBody>
          <a:bodyPr wrap="none">
            <a:spAutoFit/>
          </a:bodyPr>
          <a:lstStyle/>
          <a:p>
            <a:r>
              <a:rPr lang="en-US" altLang="zh-CN" sz="2400" dirty="0">
                <a:solidFill>
                  <a:schemeClr val="accent3"/>
                </a:solidFill>
              </a:rPr>
              <a:t>Auto-correlation analysis</a:t>
            </a:r>
            <a:endParaRPr lang="zh-CN" altLang="en-US" sz="2400" dirty="0">
              <a:solidFill>
                <a:schemeClr val="accent3"/>
              </a:solidFill>
            </a:endParaRPr>
          </a:p>
        </p:txBody>
      </p:sp>
      <p:pic>
        <p:nvPicPr>
          <p:cNvPr id="4" name="图片 3">
            <a:extLst>
              <a:ext uri="{FF2B5EF4-FFF2-40B4-BE49-F238E27FC236}">
                <a16:creationId xmlns:a16="http://schemas.microsoft.com/office/drawing/2014/main" id="{F0C777C6-730B-4363-B42C-7E031A001CA1}"/>
              </a:ext>
            </a:extLst>
          </p:cNvPr>
          <p:cNvPicPr>
            <a:picLocks noChangeAspect="1"/>
          </p:cNvPicPr>
          <p:nvPr/>
        </p:nvPicPr>
        <p:blipFill>
          <a:blip r:embed="rId3"/>
          <a:stretch>
            <a:fillRect/>
          </a:stretch>
        </p:blipFill>
        <p:spPr>
          <a:xfrm>
            <a:off x="1052566" y="2794718"/>
            <a:ext cx="4223176" cy="699379"/>
          </a:xfrm>
          <a:prstGeom prst="rect">
            <a:avLst/>
          </a:prstGeom>
        </p:spPr>
      </p:pic>
      <p:pic>
        <p:nvPicPr>
          <p:cNvPr id="5" name="图片 4">
            <a:extLst>
              <a:ext uri="{FF2B5EF4-FFF2-40B4-BE49-F238E27FC236}">
                <a16:creationId xmlns:a16="http://schemas.microsoft.com/office/drawing/2014/main" id="{89977AE7-4945-47FB-AFDE-8696AE1D05B8}"/>
              </a:ext>
            </a:extLst>
          </p:cNvPr>
          <p:cNvPicPr>
            <a:picLocks noChangeAspect="1"/>
          </p:cNvPicPr>
          <p:nvPr/>
        </p:nvPicPr>
        <p:blipFill>
          <a:blip r:embed="rId4"/>
          <a:stretch>
            <a:fillRect/>
          </a:stretch>
        </p:blipFill>
        <p:spPr>
          <a:xfrm>
            <a:off x="1052566" y="4234810"/>
            <a:ext cx="3828175" cy="699378"/>
          </a:xfrm>
          <a:prstGeom prst="rect">
            <a:avLst/>
          </a:prstGeom>
        </p:spPr>
      </p:pic>
      <p:pic>
        <p:nvPicPr>
          <p:cNvPr id="6" name="图片 5">
            <a:extLst>
              <a:ext uri="{FF2B5EF4-FFF2-40B4-BE49-F238E27FC236}">
                <a16:creationId xmlns:a16="http://schemas.microsoft.com/office/drawing/2014/main" id="{8913DEEC-102A-4053-AF6C-5936A10E61DD}"/>
              </a:ext>
            </a:extLst>
          </p:cNvPr>
          <p:cNvPicPr>
            <a:picLocks noChangeAspect="1"/>
          </p:cNvPicPr>
          <p:nvPr/>
        </p:nvPicPr>
        <p:blipFill>
          <a:blip r:embed="rId5"/>
          <a:stretch>
            <a:fillRect/>
          </a:stretch>
        </p:blipFill>
        <p:spPr>
          <a:xfrm>
            <a:off x="5275743" y="2424501"/>
            <a:ext cx="6916258" cy="2971069"/>
          </a:xfrm>
          <a:prstGeom prst="rect">
            <a:avLst/>
          </a:prstGeom>
        </p:spPr>
      </p:pic>
    </p:spTree>
    <p:extLst>
      <p:ext uri="{BB962C8B-B14F-4D97-AF65-F5344CB8AC3E}">
        <p14:creationId xmlns:p14="http://schemas.microsoft.com/office/powerpoint/2010/main" val="106659565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223651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Conclusion</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B5A9A05E-0F8F-48E7-A16C-525D43860F9C}"/>
              </a:ext>
            </a:extLst>
          </p:cNvPr>
          <p:cNvSpPr/>
          <p:nvPr/>
        </p:nvSpPr>
        <p:spPr>
          <a:xfrm>
            <a:off x="1604481" y="1393669"/>
            <a:ext cx="9336946" cy="3785652"/>
          </a:xfrm>
          <a:prstGeom prst="rect">
            <a:avLst/>
          </a:prstGeom>
        </p:spPr>
        <p:txBody>
          <a:bodyPr wrap="square">
            <a:spAutoFit/>
          </a:bodyPr>
          <a:lstStyle/>
          <a:p>
            <a:r>
              <a:rPr lang="zh-CN" altLang="en-US" sz="2000" dirty="0"/>
              <a:t>本文设计了一种新的二维混沌映射</a:t>
            </a:r>
            <a:r>
              <a:rPr lang="en-US" altLang="zh-CN" sz="2000" dirty="0"/>
              <a:t>2D-LASM</a:t>
            </a:r>
            <a:r>
              <a:rPr lang="zh-CN" altLang="en-US" sz="2000" dirty="0"/>
              <a:t>，并且提供了包括弹道轨迹、</a:t>
            </a:r>
            <a:r>
              <a:rPr lang="en-US" altLang="zh-CN" sz="2000" dirty="0"/>
              <a:t>LE</a:t>
            </a:r>
            <a:r>
              <a:rPr lang="zh-CN" altLang="en-US" sz="2000" dirty="0"/>
              <a:t>和</a:t>
            </a:r>
            <a:r>
              <a:rPr lang="en-US" altLang="zh-CN" sz="2000" dirty="0"/>
              <a:t>KE</a:t>
            </a:r>
            <a:r>
              <a:rPr lang="zh-CN" altLang="en-US" sz="2000" dirty="0"/>
              <a:t>在内的各种客观评价方法，表明</a:t>
            </a:r>
            <a:r>
              <a:rPr lang="en-US" altLang="zh-CN" sz="2000" dirty="0"/>
              <a:t>2D-LASM</a:t>
            </a:r>
            <a:r>
              <a:rPr lang="zh-CN" altLang="en-US" sz="2000" dirty="0"/>
              <a:t>具有更宽的混沌范围，并且比现有的一些一维和二维映射更不可预测。</a:t>
            </a:r>
            <a:endParaRPr lang="en-US" altLang="zh-CN" sz="2000" dirty="0"/>
          </a:p>
          <a:p>
            <a:endParaRPr lang="en-US" altLang="zh-CN" sz="2000" dirty="0"/>
          </a:p>
          <a:p>
            <a:r>
              <a:rPr lang="zh-CN" altLang="en-US" sz="2000" dirty="0"/>
              <a:t>利用</a:t>
            </a:r>
            <a:r>
              <a:rPr lang="en-US" altLang="zh-CN" sz="2000" dirty="0"/>
              <a:t>2D-LASM</a:t>
            </a:r>
            <a:r>
              <a:rPr lang="zh-CN" altLang="en-US" sz="2000" dirty="0"/>
              <a:t>，进一步提出了一种新的图像加密方案</a:t>
            </a:r>
            <a:r>
              <a:rPr lang="en-US" altLang="zh-CN" sz="2000" dirty="0"/>
              <a:t>LAS-IES</a:t>
            </a:r>
            <a:r>
              <a:rPr lang="zh-CN" altLang="en-US" sz="2000" dirty="0"/>
              <a:t>。它具有以下优点：</a:t>
            </a:r>
            <a:endParaRPr lang="en-US" altLang="zh-CN" sz="2000" dirty="0"/>
          </a:p>
          <a:p>
            <a:r>
              <a:rPr lang="en-US" altLang="zh-CN" sz="2000" dirty="0"/>
              <a:t>                          1</a:t>
            </a:r>
            <a:r>
              <a:rPr lang="zh-CN" altLang="en-US" sz="2000" dirty="0"/>
              <a:t>）能抵御常见攻击：明文攻击、差分攻击和统计攻击。（使用同意密钥多次加密同一图像，得到的加密图像是随机的）；</a:t>
            </a:r>
            <a:endParaRPr lang="en-US" altLang="zh-CN" sz="2000" dirty="0"/>
          </a:p>
          <a:p>
            <a:r>
              <a:rPr lang="en-US" altLang="zh-CN" sz="2000" dirty="0"/>
              <a:t>                          2</a:t>
            </a:r>
            <a:r>
              <a:rPr lang="zh-CN" altLang="en-US" sz="2000" dirty="0"/>
              <a:t>）具有良好的扩散和混淆特性；</a:t>
            </a:r>
            <a:endParaRPr lang="en-US" altLang="zh-CN" sz="2000" dirty="0"/>
          </a:p>
          <a:p>
            <a:r>
              <a:rPr lang="en-US" altLang="zh-CN" sz="2000" dirty="0"/>
              <a:t>                          3</a:t>
            </a:r>
            <a:r>
              <a:rPr lang="zh-CN" altLang="en-US" sz="2000" dirty="0"/>
              <a:t>）仅使用两轮扩散和混淆，加密速度快；</a:t>
            </a:r>
            <a:endParaRPr lang="en-US" altLang="zh-CN" sz="2000" dirty="0"/>
          </a:p>
          <a:p>
            <a:r>
              <a:rPr lang="en-US" altLang="zh-CN" sz="2000" dirty="0"/>
              <a:t>                          4</a:t>
            </a:r>
            <a:r>
              <a:rPr lang="zh-CN" altLang="en-US" sz="2000" dirty="0"/>
              <a:t>）有良好的抗噪声和抗数据丢失能力。</a:t>
            </a:r>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337550025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AD9C"/>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76D5D8B-FE00-4339-8E60-BDB5090C6E3D}"/>
              </a:ext>
            </a:extLst>
          </p:cNvPr>
          <p:cNvSpPr/>
          <p:nvPr/>
        </p:nvSpPr>
        <p:spPr>
          <a:xfrm>
            <a:off x="342900" y="265785"/>
            <a:ext cx="11582400" cy="6439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D8824366-8491-4361-8E46-20B592E360A8}"/>
              </a:ext>
            </a:extLst>
          </p:cNvPr>
          <p:cNvSpPr/>
          <p:nvPr/>
        </p:nvSpPr>
        <p:spPr>
          <a:xfrm>
            <a:off x="939800" y="615493"/>
            <a:ext cx="10579100" cy="57404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students-cap_46955">
            <a:extLst>
              <a:ext uri="{FF2B5EF4-FFF2-40B4-BE49-F238E27FC236}">
                <a16:creationId xmlns:a16="http://schemas.microsoft.com/office/drawing/2014/main" id="{1CB6908D-6143-4D31-AD16-8C32BDE7AC38}"/>
              </a:ext>
            </a:extLst>
          </p:cNvPr>
          <p:cNvSpPr>
            <a:spLocks noChangeAspect="1"/>
          </p:cNvSpPr>
          <p:nvPr/>
        </p:nvSpPr>
        <p:spPr bwMode="auto">
          <a:xfrm>
            <a:off x="899411" y="338811"/>
            <a:ext cx="10803402" cy="625340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bg1">
              <a:alpha val="6000"/>
            </a:schemeClr>
          </a:solidFill>
          <a:ln>
            <a:noFill/>
          </a:ln>
        </p:spPr>
        <p:txBody>
          <a:bodyPr/>
          <a:lstStyle/>
          <a:p>
            <a:endParaRPr lang="zh-CN" altLang="en-US">
              <a:cs typeface="+mn-ea"/>
              <a:sym typeface="+mn-lt"/>
            </a:endParaRPr>
          </a:p>
        </p:txBody>
      </p:sp>
      <p:sp>
        <p:nvSpPr>
          <p:cNvPr id="29" name="文本框 28">
            <a:extLst>
              <a:ext uri="{FF2B5EF4-FFF2-40B4-BE49-F238E27FC236}">
                <a16:creationId xmlns:a16="http://schemas.microsoft.com/office/drawing/2014/main" id="{F02F888E-7266-4BDE-9533-5A93623ED594}"/>
              </a:ext>
            </a:extLst>
          </p:cNvPr>
          <p:cNvSpPr txBox="1"/>
          <p:nvPr/>
        </p:nvSpPr>
        <p:spPr>
          <a:xfrm>
            <a:off x="4156935" y="2553920"/>
            <a:ext cx="4288353"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schemeClr val="bg1"/>
                </a:solidFill>
                <a:effectLst/>
                <a:uLnTx/>
                <a:uFillTx/>
                <a:cs typeface="+mn-ea"/>
                <a:sym typeface="+mn-lt"/>
              </a:rPr>
              <a:t>感谢观看</a:t>
            </a:r>
          </a:p>
        </p:txBody>
      </p:sp>
    </p:spTree>
    <p:extLst>
      <p:ext uri="{BB962C8B-B14F-4D97-AF65-F5344CB8AC3E}">
        <p14:creationId xmlns:p14="http://schemas.microsoft.com/office/powerpoint/2010/main" val="94105493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grpId="0" nodeType="withEffect">
                                  <p:stCondLst>
                                    <p:cond delay="2200"/>
                                  </p:stCondLst>
                                  <p:iterate type="lt">
                                    <p:tmPct val="10000"/>
                                  </p:iterate>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2CBA42-8384-4FFC-83BE-66321F87E2EC}"/>
              </a:ext>
            </a:extLst>
          </p:cNvPr>
          <p:cNvSpPr/>
          <p:nvPr/>
        </p:nvSpPr>
        <p:spPr>
          <a:xfrm>
            <a:off x="0" y="0"/>
            <a:ext cx="6096000" cy="6858000"/>
          </a:xfrm>
          <a:prstGeom prst="rect">
            <a:avLst/>
          </a:prstGeom>
          <a:solidFill>
            <a:srgbClr val="EDA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F0A78179-4BD9-4860-96AF-EA06632B7B60}"/>
              </a:ext>
            </a:extLst>
          </p:cNvPr>
          <p:cNvSpPr/>
          <p:nvPr/>
        </p:nvSpPr>
        <p:spPr>
          <a:xfrm>
            <a:off x="982663" y="651079"/>
            <a:ext cx="10579100" cy="57404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 name="图片 4">
            <a:extLst>
              <a:ext uri="{FF2B5EF4-FFF2-40B4-BE49-F238E27FC236}">
                <a16:creationId xmlns:a16="http://schemas.microsoft.com/office/drawing/2014/main" id="{ADF588A5-5035-4888-BAAC-4CEB3D3A86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4094" y="4914900"/>
            <a:ext cx="2247906" cy="2247906"/>
          </a:xfrm>
          <a:prstGeom prst="rect">
            <a:avLst/>
          </a:prstGeom>
        </p:spPr>
      </p:pic>
      <p:sp>
        <p:nvSpPr>
          <p:cNvPr id="16" name="文本框 15">
            <a:extLst>
              <a:ext uri="{FF2B5EF4-FFF2-40B4-BE49-F238E27FC236}">
                <a16:creationId xmlns:a16="http://schemas.microsoft.com/office/drawing/2014/main" id="{567B96D2-15BD-45C1-98F5-CE413C6899D1}"/>
              </a:ext>
            </a:extLst>
          </p:cNvPr>
          <p:cNvSpPr txBox="1"/>
          <p:nvPr/>
        </p:nvSpPr>
        <p:spPr>
          <a:xfrm>
            <a:off x="3228079" y="3072490"/>
            <a:ext cx="153118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chemeClr val="bg1"/>
                </a:solidFill>
                <a:cs typeface="+mn-ea"/>
                <a:sym typeface="+mn-lt"/>
              </a:rPr>
              <a:t>2D-LASM</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17" name="文本框 16">
            <a:extLst>
              <a:ext uri="{FF2B5EF4-FFF2-40B4-BE49-F238E27FC236}">
                <a16:creationId xmlns:a16="http://schemas.microsoft.com/office/drawing/2014/main" id="{466C10B9-0C74-4E91-B83C-D3E4C25C4DC4}"/>
              </a:ext>
            </a:extLst>
          </p:cNvPr>
          <p:cNvSpPr txBox="1"/>
          <p:nvPr/>
        </p:nvSpPr>
        <p:spPr>
          <a:xfrm>
            <a:off x="3228079" y="4101474"/>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bg1"/>
                </a:solidFill>
                <a:effectLst/>
                <a:uLnTx/>
                <a:uFillTx/>
                <a:cs typeface="+mn-ea"/>
                <a:sym typeface="+mn-lt"/>
              </a:rPr>
              <a:t>仿真</a:t>
            </a:r>
            <a:r>
              <a:rPr lang="zh-CN" altLang="en-US" sz="2800" dirty="0">
                <a:solidFill>
                  <a:schemeClr val="bg1"/>
                </a:solidFill>
                <a:cs typeface="+mn-ea"/>
                <a:sym typeface="+mn-lt"/>
              </a:rPr>
              <a:t>实验</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18" name="文本框 17">
            <a:extLst>
              <a:ext uri="{FF2B5EF4-FFF2-40B4-BE49-F238E27FC236}">
                <a16:creationId xmlns:a16="http://schemas.microsoft.com/office/drawing/2014/main" id="{A0162F8F-0913-451A-9BA3-5A33471D20B7}"/>
              </a:ext>
            </a:extLst>
          </p:cNvPr>
          <p:cNvSpPr txBox="1"/>
          <p:nvPr/>
        </p:nvSpPr>
        <p:spPr>
          <a:xfrm>
            <a:off x="7391380" y="3072490"/>
            <a:ext cx="12455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chemeClr val="bg1"/>
                </a:solidFill>
                <a:effectLst/>
                <a:uLnTx/>
                <a:uFillTx/>
                <a:cs typeface="+mn-ea"/>
                <a:sym typeface="+mn-lt"/>
              </a:rPr>
              <a:t>LAS-IES</a:t>
            </a:r>
            <a:endParaRPr kumimoji="0" lang="zh-CN" altLang="en-US" sz="2800" b="0" i="0" u="none" strike="noStrike" kern="1200" cap="none" spc="0" normalizeH="0" baseline="0" noProof="0" dirty="0">
              <a:ln>
                <a:noFill/>
              </a:ln>
              <a:solidFill>
                <a:schemeClr val="bg1"/>
              </a:solidFill>
              <a:effectLst/>
              <a:uLnTx/>
              <a:uFillTx/>
              <a:cs typeface="+mn-ea"/>
              <a:sym typeface="+mn-lt"/>
            </a:endParaRPr>
          </a:p>
        </p:txBody>
      </p:sp>
      <p:sp>
        <p:nvSpPr>
          <p:cNvPr id="19" name="文本框 18">
            <a:extLst>
              <a:ext uri="{FF2B5EF4-FFF2-40B4-BE49-F238E27FC236}">
                <a16:creationId xmlns:a16="http://schemas.microsoft.com/office/drawing/2014/main" id="{1FE34C40-B78D-44DB-B2E7-20EBC228FDD1}"/>
              </a:ext>
            </a:extLst>
          </p:cNvPr>
          <p:cNvSpPr txBox="1"/>
          <p:nvPr/>
        </p:nvSpPr>
        <p:spPr>
          <a:xfrm>
            <a:off x="7391380" y="4088488"/>
            <a:ext cx="312207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chemeClr val="bg1"/>
                </a:solidFill>
                <a:effectLst/>
                <a:uLnTx/>
                <a:uFillTx/>
                <a:cs typeface="+mn-ea"/>
                <a:sym typeface="+mn-lt"/>
              </a:rPr>
              <a:t>性能与安全性分析</a:t>
            </a:r>
          </a:p>
        </p:txBody>
      </p:sp>
      <p:sp>
        <p:nvSpPr>
          <p:cNvPr id="20" name="book-closed-with-a-bookmark_21046">
            <a:extLst>
              <a:ext uri="{FF2B5EF4-FFF2-40B4-BE49-F238E27FC236}">
                <a16:creationId xmlns:a16="http://schemas.microsoft.com/office/drawing/2014/main" id="{B3A064D9-E5D4-48D1-84B0-A5142813DFF1}"/>
              </a:ext>
            </a:extLst>
          </p:cNvPr>
          <p:cNvSpPr>
            <a:spLocks noChangeAspect="1"/>
          </p:cNvSpPr>
          <p:nvPr/>
        </p:nvSpPr>
        <p:spPr bwMode="auto">
          <a:xfrm>
            <a:off x="2554979" y="3072490"/>
            <a:ext cx="415396" cy="523220"/>
          </a:xfrm>
          <a:custGeom>
            <a:avLst/>
            <a:gdLst>
              <a:gd name="T0" fmla="*/ 638 w 654"/>
              <a:gd name="T1" fmla="*/ 670 h 825"/>
              <a:gd name="T2" fmla="*/ 654 w 654"/>
              <a:gd name="T3" fmla="*/ 668 h 825"/>
              <a:gd name="T4" fmla="*/ 654 w 654"/>
              <a:gd name="T5" fmla="*/ 0 h 825"/>
              <a:gd name="T6" fmla="*/ 93 w 654"/>
              <a:gd name="T7" fmla="*/ 0 h 825"/>
              <a:gd name="T8" fmla="*/ 0 w 654"/>
              <a:gd name="T9" fmla="*/ 93 h 825"/>
              <a:gd name="T10" fmla="*/ 0 w 654"/>
              <a:gd name="T11" fmla="*/ 750 h 825"/>
              <a:gd name="T12" fmla="*/ 1 w 654"/>
              <a:gd name="T13" fmla="*/ 749 h 825"/>
              <a:gd name="T14" fmla="*/ 93 w 654"/>
              <a:gd name="T15" fmla="*/ 825 h 825"/>
              <a:gd name="T16" fmla="*/ 638 w 654"/>
              <a:gd name="T17" fmla="*/ 825 h 825"/>
              <a:gd name="T18" fmla="*/ 638 w 654"/>
              <a:gd name="T19" fmla="*/ 794 h 825"/>
              <a:gd name="T20" fmla="*/ 621 w 654"/>
              <a:gd name="T21" fmla="*/ 732 h 825"/>
              <a:gd name="T22" fmla="*/ 638 w 654"/>
              <a:gd name="T23" fmla="*/ 670 h 825"/>
              <a:gd name="T24" fmla="*/ 93 w 654"/>
              <a:gd name="T25" fmla="*/ 31 h 825"/>
              <a:gd name="T26" fmla="*/ 105 w 654"/>
              <a:gd name="T27" fmla="*/ 31 h 825"/>
              <a:gd name="T28" fmla="*/ 105 w 654"/>
              <a:gd name="T29" fmla="*/ 377 h 825"/>
              <a:gd name="T30" fmla="*/ 171 w 654"/>
              <a:gd name="T31" fmla="*/ 281 h 825"/>
              <a:gd name="T32" fmla="*/ 237 w 654"/>
              <a:gd name="T33" fmla="*/ 377 h 825"/>
              <a:gd name="T34" fmla="*/ 237 w 654"/>
              <a:gd name="T35" fmla="*/ 31 h 825"/>
              <a:gd name="T36" fmla="*/ 623 w 654"/>
              <a:gd name="T37" fmla="*/ 31 h 825"/>
              <a:gd name="T38" fmla="*/ 623 w 654"/>
              <a:gd name="T39" fmla="*/ 638 h 825"/>
              <a:gd name="T40" fmla="*/ 93 w 654"/>
              <a:gd name="T41" fmla="*/ 638 h 825"/>
              <a:gd name="T42" fmla="*/ 31 w 654"/>
              <a:gd name="T43" fmla="*/ 663 h 825"/>
              <a:gd name="T44" fmla="*/ 31 w 654"/>
              <a:gd name="T45" fmla="*/ 93 h 825"/>
              <a:gd name="T46" fmla="*/ 93 w 654"/>
              <a:gd name="T47" fmla="*/ 3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bg1"/>
          </a:solidFill>
          <a:ln>
            <a:noFill/>
          </a:ln>
        </p:spPr>
        <p:txBody>
          <a:bodyPr/>
          <a:lstStyle/>
          <a:p>
            <a:endParaRPr lang="zh-CN" altLang="en-US">
              <a:cs typeface="+mn-ea"/>
              <a:sym typeface="+mn-lt"/>
            </a:endParaRPr>
          </a:p>
        </p:txBody>
      </p:sp>
      <p:sp>
        <p:nvSpPr>
          <p:cNvPr id="21" name="book-closed-with-a-bookmark_21046">
            <a:extLst>
              <a:ext uri="{FF2B5EF4-FFF2-40B4-BE49-F238E27FC236}">
                <a16:creationId xmlns:a16="http://schemas.microsoft.com/office/drawing/2014/main" id="{387C7E2D-4434-44F0-875D-9A2B79199FA2}"/>
              </a:ext>
            </a:extLst>
          </p:cNvPr>
          <p:cNvSpPr>
            <a:spLocks noChangeAspect="1"/>
          </p:cNvSpPr>
          <p:nvPr/>
        </p:nvSpPr>
        <p:spPr bwMode="auto">
          <a:xfrm>
            <a:off x="2554979" y="4101474"/>
            <a:ext cx="415396" cy="523220"/>
          </a:xfrm>
          <a:custGeom>
            <a:avLst/>
            <a:gdLst>
              <a:gd name="T0" fmla="*/ 638 w 654"/>
              <a:gd name="T1" fmla="*/ 670 h 825"/>
              <a:gd name="T2" fmla="*/ 654 w 654"/>
              <a:gd name="T3" fmla="*/ 668 h 825"/>
              <a:gd name="T4" fmla="*/ 654 w 654"/>
              <a:gd name="T5" fmla="*/ 0 h 825"/>
              <a:gd name="T6" fmla="*/ 93 w 654"/>
              <a:gd name="T7" fmla="*/ 0 h 825"/>
              <a:gd name="T8" fmla="*/ 0 w 654"/>
              <a:gd name="T9" fmla="*/ 93 h 825"/>
              <a:gd name="T10" fmla="*/ 0 w 654"/>
              <a:gd name="T11" fmla="*/ 750 h 825"/>
              <a:gd name="T12" fmla="*/ 1 w 654"/>
              <a:gd name="T13" fmla="*/ 749 h 825"/>
              <a:gd name="T14" fmla="*/ 93 w 654"/>
              <a:gd name="T15" fmla="*/ 825 h 825"/>
              <a:gd name="T16" fmla="*/ 638 w 654"/>
              <a:gd name="T17" fmla="*/ 825 h 825"/>
              <a:gd name="T18" fmla="*/ 638 w 654"/>
              <a:gd name="T19" fmla="*/ 794 h 825"/>
              <a:gd name="T20" fmla="*/ 621 w 654"/>
              <a:gd name="T21" fmla="*/ 732 h 825"/>
              <a:gd name="T22" fmla="*/ 638 w 654"/>
              <a:gd name="T23" fmla="*/ 670 h 825"/>
              <a:gd name="T24" fmla="*/ 93 w 654"/>
              <a:gd name="T25" fmla="*/ 31 h 825"/>
              <a:gd name="T26" fmla="*/ 105 w 654"/>
              <a:gd name="T27" fmla="*/ 31 h 825"/>
              <a:gd name="T28" fmla="*/ 105 w 654"/>
              <a:gd name="T29" fmla="*/ 377 h 825"/>
              <a:gd name="T30" fmla="*/ 171 w 654"/>
              <a:gd name="T31" fmla="*/ 281 h 825"/>
              <a:gd name="T32" fmla="*/ 237 w 654"/>
              <a:gd name="T33" fmla="*/ 377 h 825"/>
              <a:gd name="T34" fmla="*/ 237 w 654"/>
              <a:gd name="T35" fmla="*/ 31 h 825"/>
              <a:gd name="T36" fmla="*/ 623 w 654"/>
              <a:gd name="T37" fmla="*/ 31 h 825"/>
              <a:gd name="T38" fmla="*/ 623 w 654"/>
              <a:gd name="T39" fmla="*/ 638 h 825"/>
              <a:gd name="T40" fmla="*/ 93 w 654"/>
              <a:gd name="T41" fmla="*/ 638 h 825"/>
              <a:gd name="T42" fmla="*/ 31 w 654"/>
              <a:gd name="T43" fmla="*/ 663 h 825"/>
              <a:gd name="T44" fmla="*/ 31 w 654"/>
              <a:gd name="T45" fmla="*/ 93 h 825"/>
              <a:gd name="T46" fmla="*/ 93 w 654"/>
              <a:gd name="T47" fmla="*/ 3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bg1"/>
          </a:solidFill>
          <a:ln>
            <a:noFill/>
          </a:ln>
        </p:spPr>
        <p:txBody>
          <a:bodyPr/>
          <a:lstStyle/>
          <a:p>
            <a:endParaRPr lang="zh-CN" altLang="en-US">
              <a:cs typeface="+mn-ea"/>
              <a:sym typeface="+mn-lt"/>
            </a:endParaRPr>
          </a:p>
        </p:txBody>
      </p:sp>
      <p:sp>
        <p:nvSpPr>
          <p:cNvPr id="22" name="book-closed-with-a-bookmark_21046">
            <a:extLst>
              <a:ext uri="{FF2B5EF4-FFF2-40B4-BE49-F238E27FC236}">
                <a16:creationId xmlns:a16="http://schemas.microsoft.com/office/drawing/2014/main" id="{B99E1936-3F63-4E15-94BA-A67F87CD25F2}"/>
              </a:ext>
            </a:extLst>
          </p:cNvPr>
          <p:cNvSpPr>
            <a:spLocks noChangeAspect="1"/>
          </p:cNvSpPr>
          <p:nvPr/>
        </p:nvSpPr>
        <p:spPr bwMode="auto">
          <a:xfrm>
            <a:off x="6709711" y="3072490"/>
            <a:ext cx="415396" cy="523220"/>
          </a:xfrm>
          <a:custGeom>
            <a:avLst/>
            <a:gdLst>
              <a:gd name="T0" fmla="*/ 638 w 654"/>
              <a:gd name="T1" fmla="*/ 670 h 825"/>
              <a:gd name="T2" fmla="*/ 654 w 654"/>
              <a:gd name="T3" fmla="*/ 668 h 825"/>
              <a:gd name="T4" fmla="*/ 654 w 654"/>
              <a:gd name="T5" fmla="*/ 0 h 825"/>
              <a:gd name="T6" fmla="*/ 93 w 654"/>
              <a:gd name="T7" fmla="*/ 0 h 825"/>
              <a:gd name="T8" fmla="*/ 0 w 654"/>
              <a:gd name="T9" fmla="*/ 93 h 825"/>
              <a:gd name="T10" fmla="*/ 0 w 654"/>
              <a:gd name="T11" fmla="*/ 750 h 825"/>
              <a:gd name="T12" fmla="*/ 1 w 654"/>
              <a:gd name="T13" fmla="*/ 749 h 825"/>
              <a:gd name="T14" fmla="*/ 93 w 654"/>
              <a:gd name="T15" fmla="*/ 825 h 825"/>
              <a:gd name="T16" fmla="*/ 638 w 654"/>
              <a:gd name="T17" fmla="*/ 825 h 825"/>
              <a:gd name="T18" fmla="*/ 638 w 654"/>
              <a:gd name="T19" fmla="*/ 794 h 825"/>
              <a:gd name="T20" fmla="*/ 621 w 654"/>
              <a:gd name="T21" fmla="*/ 732 h 825"/>
              <a:gd name="T22" fmla="*/ 638 w 654"/>
              <a:gd name="T23" fmla="*/ 670 h 825"/>
              <a:gd name="T24" fmla="*/ 93 w 654"/>
              <a:gd name="T25" fmla="*/ 31 h 825"/>
              <a:gd name="T26" fmla="*/ 105 w 654"/>
              <a:gd name="T27" fmla="*/ 31 h 825"/>
              <a:gd name="T28" fmla="*/ 105 w 654"/>
              <a:gd name="T29" fmla="*/ 377 h 825"/>
              <a:gd name="T30" fmla="*/ 171 w 654"/>
              <a:gd name="T31" fmla="*/ 281 h 825"/>
              <a:gd name="T32" fmla="*/ 237 w 654"/>
              <a:gd name="T33" fmla="*/ 377 h 825"/>
              <a:gd name="T34" fmla="*/ 237 w 654"/>
              <a:gd name="T35" fmla="*/ 31 h 825"/>
              <a:gd name="T36" fmla="*/ 623 w 654"/>
              <a:gd name="T37" fmla="*/ 31 h 825"/>
              <a:gd name="T38" fmla="*/ 623 w 654"/>
              <a:gd name="T39" fmla="*/ 638 h 825"/>
              <a:gd name="T40" fmla="*/ 93 w 654"/>
              <a:gd name="T41" fmla="*/ 638 h 825"/>
              <a:gd name="T42" fmla="*/ 31 w 654"/>
              <a:gd name="T43" fmla="*/ 663 h 825"/>
              <a:gd name="T44" fmla="*/ 31 w 654"/>
              <a:gd name="T45" fmla="*/ 93 h 825"/>
              <a:gd name="T46" fmla="*/ 93 w 654"/>
              <a:gd name="T47" fmla="*/ 3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bg1"/>
          </a:solidFill>
          <a:ln>
            <a:noFill/>
          </a:ln>
        </p:spPr>
        <p:txBody>
          <a:bodyPr/>
          <a:lstStyle/>
          <a:p>
            <a:endParaRPr lang="zh-CN" altLang="en-US">
              <a:cs typeface="+mn-ea"/>
              <a:sym typeface="+mn-lt"/>
            </a:endParaRPr>
          </a:p>
        </p:txBody>
      </p:sp>
      <p:sp>
        <p:nvSpPr>
          <p:cNvPr id="23" name="book-closed-with-a-bookmark_21046">
            <a:extLst>
              <a:ext uri="{FF2B5EF4-FFF2-40B4-BE49-F238E27FC236}">
                <a16:creationId xmlns:a16="http://schemas.microsoft.com/office/drawing/2014/main" id="{61EB1175-4658-4C21-B1C9-EA899700D66F}"/>
              </a:ext>
            </a:extLst>
          </p:cNvPr>
          <p:cNvSpPr>
            <a:spLocks noChangeAspect="1"/>
          </p:cNvSpPr>
          <p:nvPr/>
        </p:nvSpPr>
        <p:spPr bwMode="auto">
          <a:xfrm>
            <a:off x="6709711" y="4088488"/>
            <a:ext cx="415396" cy="523220"/>
          </a:xfrm>
          <a:custGeom>
            <a:avLst/>
            <a:gdLst>
              <a:gd name="T0" fmla="*/ 638 w 654"/>
              <a:gd name="T1" fmla="*/ 670 h 825"/>
              <a:gd name="T2" fmla="*/ 654 w 654"/>
              <a:gd name="T3" fmla="*/ 668 h 825"/>
              <a:gd name="T4" fmla="*/ 654 w 654"/>
              <a:gd name="T5" fmla="*/ 0 h 825"/>
              <a:gd name="T6" fmla="*/ 93 w 654"/>
              <a:gd name="T7" fmla="*/ 0 h 825"/>
              <a:gd name="T8" fmla="*/ 0 w 654"/>
              <a:gd name="T9" fmla="*/ 93 h 825"/>
              <a:gd name="T10" fmla="*/ 0 w 654"/>
              <a:gd name="T11" fmla="*/ 750 h 825"/>
              <a:gd name="T12" fmla="*/ 1 w 654"/>
              <a:gd name="T13" fmla="*/ 749 h 825"/>
              <a:gd name="T14" fmla="*/ 93 w 654"/>
              <a:gd name="T15" fmla="*/ 825 h 825"/>
              <a:gd name="T16" fmla="*/ 638 w 654"/>
              <a:gd name="T17" fmla="*/ 825 h 825"/>
              <a:gd name="T18" fmla="*/ 638 w 654"/>
              <a:gd name="T19" fmla="*/ 794 h 825"/>
              <a:gd name="T20" fmla="*/ 621 w 654"/>
              <a:gd name="T21" fmla="*/ 732 h 825"/>
              <a:gd name="T22" fmla="*/ 638 w 654"/>
              <a:gd name="T23" fmla="*/ 670 h 825"/>
              <a:gd name="T24" fmla="*/ 93 w 654"/>
              <a:gd name="T25" fmla="*/ 31 h 825"/>
              <a:gd name="T26" fmla="*/ 105 w 654"/>
              <a:gd name="T27" fmla="*/ 31 h 825"/>
              <a:gd name="T28" fmla="*/ 105 w 654"/>
              <a:gd name="T29" fmla="*/ 377 h 825"/>
              <a:gd name="T30" fmla="*/ 171 w 654"/>
              <a:gd name="T31" fmla="*/ 281 h 825"/>
              <a:gd name="T32" fmla="*/ 237 w 654"/>
              <a:gd name="T33" fmla="*/ 377 h 825"/>
              <a:gd name="T34" fmla="*/ 237 w 654"/>
              <a:gd name="T35" fmla="*/ 31 h 825"/>
              <a:gd name="T36" fmla="*/ 623 w 654"/>
              <a:gd name="T37" fmla="*/ 31 h 825"/>
              <a:gd name="T38" fmla="*/ 623 w 654"/>
              <a:gd name="T39" fmla="*/ 638 h 825"/>
              <a:gd name="T40" fmla="*/ 93 w 654"/>
              <a:gd name="T41" fmla="*/ 638 h 825"/>
              <a:gd name="T42" fmla="*/ 31 w 654"/>
              <a:gd name="T43" fmla="*/ 663 h 825"/>
              <a:gd name="T44" fmla="*/ 31 w 654"/>
              <a:gd name="T45" fmla="*/ 93 h 825"/>
              <a:gd name="T46" fmla="*/ 93 w 654"/>
              <a:gd name="T47" fmla="*/ 31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4" h="825">
                <a:moveTo>
                  <a:pt x="638" y="670"/>
                </a:moveTo>
                <a:lnTo>
                  <a:pt x="654" y="668"/>
                </a:lnTo>
                <a:lnTo>
                  <a:pt x="654" y="0"/>
                </a:lnTo>
                <a:lnTo>
                  <a:pt x="93" y="0"/>
                </a:lnTo>
                <a:cubicBezTo>
                  <a:pt x="42" y="0"/>
                  <a:pt x="0" y="42"/>
                  <a:pt x="0" y="93"/>
                </a:cubicBezTo>
                <a:lnTo>
                  <a:pt x="0" y="750"/>
                </a:lnTo>
                <a:lnTo>
                  <a:pt x="1" y="749"/>
                </a:lnTo>
                <a:cubicBezTo>
                  <a:pt x="10" y="792"/>
                  <a:pt x="47" y="825"/>
                  <a:pt x="93" y="825"/>
                </a:cubicBezTo>
                <a:lnTo>
                  <a:pt x="638" y="825"/>
                </a:lnTo>
                <a:lnTo>
                  <a:pt x="638" y="794"/>
                </a:lnTo>
                <a:cubicBezTo>
                  <a:pt x="633" y="794"/>
                  <a:pt x="621" y="772"/>
                  <a:pt x="621" y="732"/>
                </a:cubicBezTo>
                <a:cubicBezTo>
                  <a:pt x="621" y="692"/>
                  <a:pt x="633" y="671"/>
                  <a:pt x="638" y="670"/>
                </a:cubicBezTo>
                <a:close/>
                <a:moveTo>
                  <a:pt x="93" y="31"/>
                </a:moveTo>
                <a:lnTo>
                  <a:pt x="105" y="31"/>
                </a:lnTo>
                <a:lnTo>
                  <a:pt x="105" y="377"/>
                </a:lnTo>
                <a:lnTo>
                  <a:pt x="171" y="281"/>
                </a:lnTo>
                <a:lnTo>
                  <a:pt x="237" y="377"/>
                </a:lnTo>
                <a:lnTo>
                  <a:pt x="237" y="31"/>
                </a:lnTo>
                <a:lnTo>
                  <a:pt x="623" y="31"/>
                </a:lnTo>
                <a:lnTo>
                  <a:pt x="623" y="638"/>
                </a:lnTo>
                <a:lnTo>
                  <a:pt x="93" y="638"/>
                </a:lnTo>
                <a:cubicBezTo>
                  <a:pt x="69" y="638"/>
                  <a:pt x="47" y="648"/>
                  <a:pt x="31" y="663"/>
                </a:cubicBezTo>
                <a:lnTo>
                  <a:pt x="31" y="93"/>
                </a:lnTo>
                <a:cubicBezTo>
                  <a:pt x="31" y="59"/>
                  <a:pt x="59" y="31"/>
                  <a:pt x="93" y="31"/>
                </a:cubicBezTo>
                <a:close/>
              </a:path>
            </a:pathLst>
          </a:custGeom>
          <a:solidFill>
            <a:schemeClr val="bg1"/>
          </a:solidFill>
          <a:ln>
            <a:noFill/>
          </a:ln>
        </p:spPr>
        <p:txBody>
          <a:bodyPr/>
          <a:lstStyle/>
          <a:p>
            <a:endParaRPr lang="zh-CN" altLang="en-US">
              <a:cs typeface="+mn-ea"/>
              <a:sym typeface="+mn-lt"/>
            </a:endParaRPr>
          </a:p>
        </p:txBody>
      </p:sp>
      <p:sp>
        <p:nvSpPr>
          <p:cNvPr id="24" name="文本框 23">
            <a:extLst>
              <a:ext uri="{FF2B5EF4-FFF2-40B4-BE49-F238E27FC236}">
                <a16:creationId xmlns:a16="http://schemas.microsoft.com/office/drawing/2014/main" id="{A09BC9AE-AE18-4E19-ACF4-29DBCE17E898}"/>
              </a:ext>
            </a:extLst>
          </p:cNvPr>
          <p:cNvSpPr txBox="1"/>
          <p:nvPr/>
        </p:nvSpPr>
        <p:spPr>
          <a:xfrm>
            <a:off x="5353050" y="1005941"/>
            <a:ext cx="1485900" cy="707886"/>
          </a:xfrm>
          <a:prstGeom prst="rect">
            <a:avLst/>
          </a:prstGeom>
          <a:noFill/>
        </p:spPr>
        <p:txBody>
          <a:bodyPr wrap="square" rtlCol="0">
            <a:spAutoFit/>
          </a:bodyPr>
          <a:lstStyle/>
          <a:p>
            <a:pPr algn="dist"/>
            <a:r>
              <a:rPr lang="zh-CN" altLang="en-US" sz="4000">
                <a:solidFill>
                  <a:schemeClr val="bg1"/>
                </a:solidFill>
                <a:cs typeface="+mn-ea"/>
                <a:sym typeface="+mn-lt"/>
              </a:rPr>
              <a:t>目录</a:t>
            </a:r>
          </a:p>
        </p:txBody>
      </p:sp>
      <p:sp>
        <p:nvSpPr>
          <p:cNvPr id="25" name="文本框 24">
            <a:extLst>
              <a:ext uri="{FF2B5EF4-FFF2-40B4-BE49-F238E27FC236}">
                <a16:creationId xmlns:a16="http://schemas.microsoft.com/office/drawing/2014/main" id="{5ADA1E48-0C7B-405B-A0DD-2384C471D3D2}"/>
              </a:ext>
            </a:extLst>
          </p:cNvPr>
          <p:cNvSpPr txBox="1"/>
          <p:nvPr/>
        </p:nvSpPr>
        <p:spPr>
          <a:xfrm>
            <a:off x="4543425" y="1678159"/>
            <a:ext cx="3105150" cy="707886"/>
          </a:xfrm>
          <a:prstGeom prst="rect">
            <a:avLst/>
          </a:prstGeom>
          <a:noFill/>
        </p:spPr>
        <p:txBody>
          <a:bodyPr wrap="square" rtlCol="0">
            <a:spAutoFit/>
          </a:bodyPr>
          <a:lstStyle/>
          <a:p>
            <a:pPr algn="dist"/>
            <a:r>
              <a:rPr lang="en-US" altLang="zh-CN" sz="4000" dirty="0">
                <a:solidFill>
                  <a:schemeClr val="bg1"/>
                </a:solidFill>
                <a:cs typeface="+mn-ea"/>
                <a:sym typeface="+mn-lt"/>
              </a:rPr>
              <a:t>CONTENTS</a:t>
            </a:r>
            <a:endParaRPr lang="zh-CN" altLang="en-US" sz="4000" dirty="0">
              <a:solidFill>
                <a:schemeClr val="bg1"/>
              </a:solidFill>
              <a:cs typeface="+mn-ea"/>
              <a:sym typeface="+mn-lt"/>
            </a:endParaRPr>
          </a:p>
        </p:txBody>
      </p:sp>
      <p:cxnSp>
        <p:nvCxnSpPr>
          <p:cNvPr id="26" name="直接连接符 25">
            <a:extLst>
              <a:ext uri="{FF2B5EF4-FFF2-40B4-BE49-F238E27FC236}">
                <a16:creationId xmlns:a16="http://schemas.microsoft.com/office/drawing/2014/main" id="{5C5E5531-9161-4ED9-8C6F-1817ED919E63}"/>
              </a:ext>
            </a:extLst>
          </p:cNvPr>
          <p:cNvCxnSpPr/>
          <p:nvPr/>
        </p:nvCxnSpPr>
        <p:spPr>
          <a:xfrm>
            <a:off x="5667375" y="2528920"/>
            <a:ext cx="78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18565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2808D29-F511-44D7-A34C-0FDD6745B59F}"/>
              </a:ext>
            </a:extLst>
          </p:cNvPr>
          <p:cNvGrpSpPr/>
          <p:nvPr/>
        </p:nvGrpSpPr>
        <p:grpSpPr>
          <a:xfrm>
            <a:off x="0" y="0"/>
            <a:ext cx="12192000" cy="6858000"/>
            <a:chOff x="0" y="0"/>
            <a:chExt cx="12192000" cy="6858000"/>
          </a:xfrm>
        </p:grpSpPr>
        <p:sp>
          <p:nvSpPr>
            <p:cNvPr id="3" name="矩形 2">
              <a:extLst>
                <a:ext uri="{FF2B5EF4-FFF2-40B4-BE49-F238E27FC236}">
                  <a16:creationId xmlns:a16="http://schemas.microsoft.com/office/drawing/2014/main" id="{7EDEB037-8DDE-445A-8A70-E2A1A9591305}"/>
                </a:ext>
              </a:extLst>
            </p:cNvPr>
            <p:cNvSpPr/>
            <p:nvPr/>
          </p:nvSpPr>
          <p:spPr>
            <a:xfrm>
              <a:off x="0" y="0"/>
              <a:ext cx="6096000" cy="6858000"/>
            </a:xfrm>
            <a:prstGeom prst="rect">
              <a:avLst/>
            </a:prstGeom>
            <a:solidFill>
              <a:srgbClr val="EDA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a:extLst>
                <a:ext uri="{FF2B5EF4-FFF2-40B4-BE49-F238E27FC236}">
                  <a16:creationId xmlns:a16="http://schemas.microsoft.com/office/drawing/2014/main" id="{98C22015-0157-489B-BFDB-5A6ECDAF26FD}"/>
                </a:ext>
              </a:extLst>
            </p:cNvPr>
            <p:cNvSpPr/>
            <p:nvPr/>
          </p:nvSpPr>
          <p:spPr>
            <a:xfrm>
              <a:off x="6096000" y="0"/>
              <a:ext cx="6096000" cy="6858000"/>
            </a:xfrm>
            <a:prstGeom prst="rect">
              <a:avLst/>
            </a:prstGeom>
            <a:solidFill>
              <a:srgbClr val="57A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a:extLst>
              <a:ext uri="{FF2B5EF4-FFF2-40B4-BE49-F238E27FC236}">
                <a16:creationId xmlns:a16="http://schemas.microsoft.com/office/drawing/2014/main" id="{9A8F4F0E-BE25-495C-9DD2-E6F710F5665C}"/>
              </a:ext>
            </a:extLst>
          </p:cNvPr>
          <p:cNvSpPr/>
          <p:nvPr/>
        </p:nvSpPr>
        <p:spPr>
          <a:xfrm>
            <a:off x="0" y="1384300"/>
            <a:ext cx="12192000" cy="416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students-cap_46955">
            <a:extLst>
              <a:ext uri="{FF2B5EF4-FFF2-40B4-BE49-F238E27FC236}">
                <a16:creationId xmlns:a16="http://schemas.microsoft.com/office/drawing/2014/main" id="{B516CFFE-BED1-4D64-99E5-DEEA661B2EE1}"/>
              </a:ext>
            </a:extLst>
          </p:cNvPr>
          <p:cNvSpPr>
            <a:spLocks noChangeAspect="1"/>
          </p:cNvSpPr>
          <p:nvPr/>
        </p:nvSpPr>
        <p:spPr bwMode="auto">
          <a:xfrm>
            <a:off x="694299" y="302298"/>
            <a:ext cx="10803402" cy="625340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rgbClr val="1993AE">
              <a:alpha val="6000"/>
            </a:srgbClr>
          </a:solidFill>
          <a:ln>
            <a:noFill/>
          </a:ln>
        </p:spPr>
        <p:txBody>
          <a:bodyPr/>
          <a:lstStyle/>
          <a:p>
            <a:endParaRPr lang="zh-CN" altLang="en-US" dirty="0">
              <a:cs typeface="+mn-ea"/>
              <a:sym typeface="+mn-lt"/>
            </a:endParaRPr>
          </a:p>
        </p:txBody>
      </p:sp>
      <p:sp>
        <p:nvSpPr>
          <p:cNvPr id="7" name="文本框 6">
            <a:extLst>
              <a:ext uri="{FF2B5EF4-FFF2-40B4-BE49-F238E27FC236}">
                <a16:creationId xmlns:a16="http://schemas.microsoft.com/office/drawing/2014/main" id="{6BC43041-37F0-45E3-A291-62AA49144895}"/>
              </a:ext>
            </a:extLst>
          </p:cNvPr>
          <p:cNvSpPr txBox="1"/>
          <p:nvPr/>
        </p:nvSpPr>
        <p:spPr>
          <a:xfrm>
            <a:off x="4533713" y="2602790"/>
            <a:ext cx="3124573"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57AECC"/>
                </a:solidFill>
                <a:effectLst/>
                <a:uLnTx/>
                <a:uFillTx/>
                <a:cs typeface="+mn-ea"/>
                <a:sym typeface="+mn-lt"/>
              </a:rPr>
              <a:t>2D-LASM</a:t>
            </a:r>
            <a:endParaRPr kumimoji="0" lang="zh-CN" altLang="en-US" sz="6000" b="1" i="0" u="none" strike="noStrike" kern="1200" cap="none" spc="0" normalizeH="0" baseline="0" noProof="0" dirty="0">
              <a:ln>
                <a:noFill/>
              </a:ln>
              <a:solidFill>
                <a:srgbClr val="57AECC"/>
              </a:solidFill>
              <a:effectLst/>
              <a:uLnTx/>
              <a:uFillTx/>
              <a:cs typeface="+mn-ea"/>
              <a:sym typeface="+mn-lt"/>
            </a:endParaRPr>
          </a:p>
        </p:txBody>
      </p:sp>
    </p:spTree>
    <p:extLst>
      <p:ext uri="{BB962C8B-B14F-4D97-AF65-F5344CB8AC3E}">
        <p14:creationId xmlns:p14="http://schemas.microsoft.com/office/powerpoint/2010/main" val="51402276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649AA94-314D-471C-BE4E-FF30A5DD9A84}"/>
              </a:ext>
            </a:extLst>
          </p:cNvPr>
          <p:cNvSpPr/>
          <p:nvPr/>
        </p:nvSpPr>
        <p:spPr>
          <a:xfrm>
            <a:off x="2041322" y="1713262"/>
            <a:ext cx="8713364" cy="4339650"/>
          </a:xfrm>
          <a:prstGeom prst="rect">
            <a:avLst/>
          </a:prstGeom>
        </p:spPr>
        <p:txBody>
          <a:bodyPr wrap="square">
            <a:spAutoFit/>
          </a:bodyPr>
          <a:lstStyle/>
          <a:p>
            <a:r>
              <a:rPr lang="zh-CN" altLang="en-US" sz="2000" dirty="0"/>
              <a:t>数字图像这种数据包含了大量的信息：</a:t>
            </a:r>
            <a:endParaRPr lang="en-US" altLang="zh-CN" sz="2000" dirty="0"/>
          </a:p>
          <a:p>
            <a:r>
              <a:rPr lang="zh-CN" altLang="en-US" sz="2000" dirty="0"/>
              <a:t>    一张战舰照片不仅可以显示其大小和武器配置，还可以显示其大致位置和军事任务；</a:t>
            </a:r>
            <a:endParaRPr lang="en-US" altLang="zh-CN" sz="2000" dirty="0"/>
          </a:p>
          <a:p>
            <a:r>
              <a:rPr lang="zh-CN" altLang="en-US" sz="2000" dirty="0"/>
              <a:t>    一张个人照片不仅可以显示其长相，还可以显示其大致年龄和健康状况。</a:t>
            </a:r>
            <a:endParaRPr lang="en-US" altLang="zh-CN" sz="2000" dirty="0"/>
          </a:p>
          <a:p>
            <a:r>
              <a:rPr lang="zh-CN" altLang="en-US" sz="2000" dirty="0"/>
              <a:t>因此图像安全越来越受到人们的关注。在各种图像安全技术中，图像加密是一种将有意义的原始图像转化为不可识别的噪声类密码图像的方法。</a:t>
            </a:r>
            <a:endParaRPr lang="en-US" altLang="zh-CN" sz="2000" dirty="0"/>
          </a:p>
          <a:p>
            <a:endParaRPr lang="en-US" altLang="zh-CN" sz="2000" dirty="0"/>
          </a:p>
          <a:p>
            <a:endParaRPr lang="en-US" altLang="zh-CN" sz="2000" dirty="0"/>
          </a:p>
          <a:p>
            <a:r>
              <a:rPr lang="zh-CN" altLang="en-US" sz="2000" dirty="0"/>
              <a:t>混沌系统的许多性质与密码学中的同类系统相似，混沌系统非常适合于密码学，并已广泛应用于图像加密。当混沌系统应用于图像加密时，图像加密方案的安全性在很大程度上取决于所用混沌系统的性能。</a:t>
            </a:r>
          </a:p>
          <a:p>
            <a:endParaRPr lang="en-US" altLang="zh-CN" sz="2000" dirty="0"/>
          </a:p>
          <a:p>
            <a:endParaRPr lang="en-US" altLang="zh-CN" dirty="0"/>
          </a:p>
          <a:p>
            <a:endParaRPr lang="zh-CN" altLang="en-US" dirty="0"/>
          </a:p>
        </p:txBody>
      </p:sp>
      <p:sp>
        <p:nvSpPr>
          <p:cNvPr id="4" name="矩形 3">
            <a:extLst>
              <a:ext uri="{FF2B5EF4-FFF2-40B4-BE49-F238E27FC236}">
                <a16:creationId xmlns:a16="http://schemas.microsoft.com/office/drawing/2014/main" id="{9341A495-8653-44AB-90CF-BF32C7CEFCB4}"/>
              </a:ext>
            </a:extLst>
          </p:cNvPr>
          <p:cNvSpPr/>
          <p:nvPr/>
        </p:nvSpPr>
        <p:spPr>
          <a:xfrm>
            <a:off x="486226" y="308187"/>
            <a:ext cx="223651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Background</a:t>
            </a:r>
            <a:endParaRPr lang="zh-CN" altLang="en-US" sz="3200" dirty="0">
              <a:solidFill>
                <a:srgbClr val="57AE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7055883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41A495-8653-44AB-90CF-BF32C7CEFCB4}"/>
              </a:ext>
            </a:extLst>
          </p:cNvPr>
          <p:cNvSpPr/>
          <p:nvPr/>
        </p:nvSpPr>
        <p:spPr>
          <a:xfrm>
            <a:off x="486226" y="308187"/>
            <a:ext cx="2441694"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Chaotic Map</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D11E123D-BB46-4048-8404-A30F1694F4ED}"/>
              </a:ext>
            </a:extLst>
          </p:cNvPr>
          <p:cNvSpPr/>
          <p:nvPr/>
        </p:nvSpPr>
        <p:spPr>
          <a:xfrm>
            <a:off x="1428469" y="1279588"/>
            <a:ext cx="7554373" cy="646331"/>
          </a:xfrm>
          <a:prstGeom prst="rect">
            <a:avLst/>
          </a:prstGeom>
        </p:spPr>
        <p:txBody>
          <a:bodyPr wrap="square">
            <a:spAutoFit/>
          </a:bodyPr>
          <a:lstStyle/>
          <a:p>
            <a:r>
              <a:rPr lang="zh-CN" altLang="en-US" dirty="0">
                <a:solidFill>
                  <a:srgbClr val="FF0000"/>
                </a:solidFill>
              </a:rPr>
              <a:t>混沌系统</a:t>
            </a:r>
            <a:r>
              <a:rPr lang="zh-CN" altLang="en-US" dirty="0"/>
              <a:t>是指在一个确定性系统中，存在着貌似随机的不规则运动，其行为表现为不确定性、不可重复、不可预测，这就是混沌现象。</a:t>
            </a:r>
          </a:p>
        </p:txBody>
      </p:sp>
      <p:grpSp>
        <p:nvGrpSpPr>
          <p:cNvPr id="8" name="组合 7">
            <a:extLst>
              <a:ext uri="{FF2B5EF4-FFF2-40B4-BE49-F238E27FC236}">
                <a16:creationId xmlns:a16="http://schemas.microsoft.com/office/drawing/2014/main" id="{3A0AABD4-7C35-420B-BC46-CB51B7E1D1DC}"/>
              </a:ext>
            </a:extLst>
          </p:cNvPr>
          <p:cNvGrpSpPr/>
          <p:nvPr/>
        </p:nvGrpSpPr>
        <p:grpSpPr>
          <a:xfrm>
            <a:off x="1495581" y="2984996"/>
            <a:ext cx="8907168" cy="1745951"/>
            <a:chOff x="1074499" y="1403279"/>
            <a:chExt cx="8074304" cy="1392629"/>
          </a:xfrm>
        </p:grpSpPr>
        <p:pic>
          <p:nvPicPr>
            <p:cNvPr id="9" name="图片 8">
              <a:extLst>
                <a:ext uri="{FF2B5EF4-FFF2-40B4-BE49-F238E27FC236}">
                  <a16:creationId xmlns:a16="http://schemas.microsoft.com/office/drawing/2014/main" id="{22DE5DEB-3A05-4FED-B822-F49DDBB9F135}"/>
                </a:ext>
              </a:extLst>
            </p:cNvPr>
            <p:cNvPicPr>
              <a:picLocks noChangeAspect="1"/>
            </p:cNvPicPr>
            <p:nvPr/>
          </p:nvPicPr>
          <p:blipFill>
            <a:blip r:embed="rId3"/>
            <a:stretch>
              <a:fillRect/>
            </a:stretch>
          </p:blipFill>
          <p:spPr>
            <a:xfrm>
              <a:off x="3287158" y="1403279"/>
              <a:ext cx="1974233" cy="417338"/>
            </a:xfrm>
            <a:prstGeom prst="rect">
              <a:avLst/>
            </a:prstGeom>
          </p:spPr>
        </p:pic>
        <p:pic>
          <p:nvPicPr>
            <p:cNvPr id="10" name="图片 9">
              <a:extLst>
                <a:ext uri="{FF2B5EF4-FFF2-40B4-BE49-F238E27FC236}">
                  <a16:creationId xmlns:a16="http://schemas.microsoft.com/office/drawing/2014/main" id="{CACF0C1D-09A4-47AC-A780-D904FE0045D0}"/>
                </a:ext>
              </a:extLst>
            </p:cNvPr>
            <p:cNvPicPr>
              <a:picLocks noChangeAspect="1"/>
            </p:cNvPicPr>
            <p:nvPr/>
          </p:nvPicPr>
          <p:blipFill>
            <a:blip r:embed="rId4"/>
            <a:stretch>
              <a:fillRect/>
            </a:stretch>
          </p:blipFill>
          <p:spPr>
            <a:xfrm>
              <a:off x="1074499" y="1851669"/>
              <a:ext cx="771428" cy="355875"/>
            </a:xfrm>
            <a:prstGeom prst="rect">
              <a:avLst/>
            </a:prstGeom>
          </p:spPr>
        </p:pic>
        <p:pic>
          <p:nvPicPr>
            <p:cNvPr id="11" name="图片 10">
              <a:extLst>
                <a:ext uri="{FF2B5EF4-FFF2-40B4-BE49-F238E27FC236}">
                  <a16:creationId xmlns:a16="http://schemas.microsoft.com/office/drawing/2014/main" id="{0FE9073A-D8F1-4120-ABE2-39A885381B38}"/>
                </a:ext>
              </a:extLst>
            </p:cNvPr>
            <p:cNvPicPr>
              <a:picLocks noChangeAspect="1"/>
            </p:cNvPicPr>
            <p:nvPr/>
          </p:nvPicPr>
          <p:blipFill>
            <a:blip r:embed="rId5"/>
            <a:stretch>
              <a:fillRect/>
            </a:stretch>
          </p:blipFill>
          <p:spPr>
            <a:xfrm>
              <a:off x="2756406" y="1934349"/>
              <a:ext cx="910502" cy="265827"/>
            </a:xfrm>
            <a:prstGeom prst="rect">
              <a:avLst/>
            </a:prstGeom>
          </p:spPr>
        </p:pic>
        <p:sp>
          <p:nvSpPr>
            <p:cNvPr id="12" name="矩形 11">
              <a:extLst>
                <a:ext uri="{FF2B5EF4-FFF2-40B4-BE49-F238E27FC236}">
                  <a16:creationId xmlns:a16="http://schemas.microsoft.com/office/drawing/2014/main" id="{E038FBB3-2D51-4947-AEA0-8CF13F58CF5B}"/>
                </a:ext>
              </a:extLst>
            </p:cNvPr>
            <p:cNvSpPr/>
            <p:nvPr/>
          </p:nvSpPr>
          <p:spPr>
            <a:xfrm>
              <a:off x="1803282" y="1912952"/>
              <a:ext cx="1132267" cy="294592"/>
            </a:xfrm>
            <a:prstGeom prst="rect">
              <a:avLst/>
            </a:prstGeom>
          </p:spPr>
          <p:txBody>
            <a:bodyPr wrap="none">
              <a:spAutoFit/>
            </a:bodyPr>
            <a:lstStyle/>
            <a:p>
              <a:r>
                <a:rPr lang="zh-CN" altLang="en-US" dirty="0">
                  <a:solidFill>
                    <a:srgbClr val="132947"/>
                  </a:solidFill>
                  <a:ea typeface="微软雅黑"/>
                  <a:cs typeface="+mn-ea"/>
                  <a:sym typeface="Calibri"/>
                </a:rPr>
                <a:t>表示状态</a:t>
              </a:r>
              <a:r>
                <a:rPr lang="zh-CN" altLang="en-US" sz="1100" dirty="0">
                  <a:solidFill>
                    <a:srgbClr val="132947"/>
                  </a:solidFill>
                  <a:ea typeface="微软雅黑"/>
                  <a:cs typeface="+mn-ea"/>
                  <a:sym typeface="Calibri"/>
                </a:rPr>
                <a:t>，</a:t>
              </a:r>
              <a:endParaRPr lang="zh-CN" altLang="en-US" dirty="0"/>
            </a:p>
          </p:txBody>
        </p:sp>
        <p:sp>
          <p:nvSpPr>
            <p:cNvPr id="13" name="矩形 12">
              <a:extLst>
                <a:ext uri="{FF2B5EF4-FFF2-40B4-BE49-F238E27FC236}">
                  <a16:creationId xmlns:a16="http://schemas.microsoft.com/office/drawing/2014/main" id="{BC8D0A79-D4FE-419E-97BF-694DF71C3DEE}"/>
                </a:ext>
              </a:extLst>
            </p:cNvPr>
            <p:cNvSpPr/>
            <p:nvPr/>
          </p:nvSpPr>
          <p:spPr>
            <a:xfrm>
              <a:off x="3636850" y="1919967"/>
              <a:ext cx="5511953" cy="294592"/>
            </a:xfrm>
            <a:prstGeom prst="rect">
              <a:avLst/>
            </a:prstGeom>
          </p:spPr>
          <p:txBody>
            <a:bodyPr wrap="none">
              <a:spAutoFit/>
            </a:bodyPr>
            <a:lstStyle/>
            <a:p>
              <a:r>
                <a:rPr lang="zh-CN" altLang="en-US" dirty="0">
                  <a:solidFill>
                    <a:srgbClr val="132947"/>
                  </a:solidFill>
                  <a:ea typeface="微软雅黑"/>
                  <a:cs typeface="+mn-ea"/>
                  <a:sym typeface="Calibri"/>
                </a:rPr>
                <a:t>表示映射，如果我们从一个初始值</a:t>
              </a:r>
              <a:r>
                <a:rPr lang="en-US" altLang="zh-CN" dirty="0">
                  <a:solidFill>
                    <a:srgbClr val="132947"/>
                  </a:solidFill>
                  <a:ea typeface="微软雅黑"/>
                  <a:cs typeface="+mn-ea"/>
                  <a:sym typeface="Calibri"/>
                </a:rPr>
                <a:t>x0</a:t>
              </a:r>
              <a:r>
                <a:rPr lang="zh-CN" altLang="en-US" dirty="0">
                  <a:solidFill>
                    <a:srgbClr val="132947"/>
                  </a:solidFill>
                  <a:ea typeface="微软雅黑"/>
                  <a:cs typeface="+mn-ea"/>
                  <a:sym typeface="Calibri"/>
                </a:rPr>
                <a:t>开始，反复应用       ，</a:t>
              </a:r>
            </a:p>
          </p:txBody>
        </p:sp>
        <p:pic>
          <p:nvPicPr>
            <p:cNvPr id="14" name="图片 13">
              <a:extLst>
                <a:ext uri="{FF2B5EF4-FFF2-40B4-BE49-F238E27FC236}">
                  <a16:creationId xmlns:a16="http://schemas.microsoft.com/office/drawing/2014/main" id="{37E9D9FC-3125-42B4-8B50-265703503837}"/>
                </a:ext>
              </a:extLst>
            </p:cNvPr>
            <p:cNvPicPr>
              <a:picLocks noChangeAspect="1"/>
            </p:cNvPicPr>
            <p:nvPr/>
          </p:nvPicPr>
          <p:blipFill>
            <a:blip r:embed="rId6"/>
            <a:stretch>
              <a:fillRect/>
            </a:stretch>
          </p:blipFill>
          <p:spPr>
            <a:xfrm>
              <a:off x="8494094" y="1820617"/>
              <a:ext cx="301411" cy="417338"/>
            </a:xfrm>
            <a:prstGeom prst="rect">
              <a:avLst/>
            </a:prstGeom>
          </p:spPr>
        </p:pic>
        <p:sp>
          <p:nvSpPr>
            <p:cNvPr id="15" name="矩形 14">
              <a:extLst>
                <a:ext uri="{FF2B5EF4-FFF2-40B4-BE49-F238E27FC236}">
                  <a16:creationId xmlns:a16="http://schemas.microsoft.com/office/drawing/2014/main" id="{F271B126-D010-4DC2-8051-3457591AB599}"/>
                </a:ext>
              </a:extLst>
            </p:cNvPr>
            <p:cNvSpPr/>
            <p:nvPr/>
          </p:nvSpPr>
          <p:spPr>
            <a:xfrm>
              <a:off x="1074500" y="2231274"/>
              <a:ext cx="7784966" cy="564634"/>
            </a:xfrm>
            <a:prstGeom prst="rect">
              <a:avLst/>
            </a:prstGeom>
          </p:spPr>
          <p:txBody>
            <a:bodyPr wrap="square">
              <a:spAutoFit/>
            </a:bodyPr>
            <a:lstStyle/>
            <a:p>
              <a:r>
                <a:rPr lang="zh-CN" altLang="en-US" dirty="0">
                  <a:solidFill>
                    <a:srgbClr val="132947"/>
                  </a:solidFill>
                  <a:ea typeface="微软雅黑"/>
                  <a:cs typeface="+mn-ea"/>
                  <a:sym typeface="Calibri"/>
                </a:rPr>
                <a:t>就能得到一个序列，该序列称为该离散时间动力系统的一条轨迹（混沌轨道）。</a:t>
              </a:r>
              <a:endParaRPr lang="en-US" altLang="zh-CN" dirty="0">
                <a:solidFill>
                  <a:srgbClr val="132947"/>
                </a:solidFill>
                <a:ea typeface="微软雅黑"/>
                <a:cs typeface="+mn-ea"/>
                <a:sym typeface="Calibri"/>
              </a:endParaRPr>
            </a:p>
            <a:p>
              <a:endParaRPr lang="en-US" altLang="zh-CN" sz="1100" dirty="0">
                <a:solidFill>
                  <a:srgbClr val="132947"/>
                </a:solidFill>
                <a:ea typeface="微软雅黑"/>
                <a:cs typeface="+mn-ea"/>
                <a:sym typeface="Calibri"/>
              </a:endParaRPr>
            </a:p>
            <a:p>
              <a:endParaRPr lang="zh-CN" altLang="en-US" sz="1100" dirty="0">
                <a:solidFill>
                  <a:srgbClr val="132947"/>
                </a:solidFill>
                <a:ea typeface="微软雅黑"/>
                <a:cs typeface="+mn-ea"/>
                <a:sym typeface="Calibri"/>
              </a:endParaRPr>
            </a:p>
          </p:txBody>
        </p:sp>
      </p:grpSp>
      <p:sp>
        <p:nvSpPr>
          <p:cNvPr id="16" name="文本框 15">
            <a:extLst>
              <a:ext uri="{FF2B5EF4-FFF2-40B4-BE49-F238E27FC236}">
                <a16:creationId xmlns:a16="http://schemas.microsoft.com/office/drawing/2014/main" id="{AFBB1723-0AD3-403B-8C68-7BFDB3D66EF2}"/>
              </a:ext>
            </a:extLst>
          </p:cNvPr>
          <p:cNvSpPr txBox="1"/>
          <p:nvPr/>
        </p:nvSpPr>
        <p:spPr>
          <a:xfrm>
            <a:off x="1502230" y="2468022"/>
            <a:ext cx="2350957" cy="369332"/>
          </a:xfrm>
          <a:prstGeom prst="rect">
            <a:avLst/>
          </a:prstGeom>
          <a:noFill/>
        </p:spPr>
        <p:txBody>
          <a:bodyPr wrap="square" rtlCol="0">
            <a:spAutoFit/>
          </a:bodyPr>
          <a:lstStyle/>
          <a:p>
            <a:r>
              <a:rPr lang="zh-CN" altLang="en-US" dirty="0"/>
              <a:t>混沌映射：</a:t>
            </a:r>
          </a:p>
        </p:txBody>
      </p:sp>
    </p:spTree>
    <p:extLst>
      <p:ext uri="{BB962C8B-B14F-4D97-AF65-F5344CB8AC3E}">
        <p14:creationId xmlns:p14="http://schemas.microsoft.com/office/powerpoint/2010/main" val="17089655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800219"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Map</a:t>
            </a:r>
            <a:endParaRPr lang="zh-CN" altLang="en-US" sz="3200" dirty="0">
              <a:solidFill>
                <a:srgbClr val="57AECC"/>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D69BDAF9-366F-4238-99E9-A65D9531D2A3}"/>
              </a:ext>
            </a:extLst>
          </p:cNvPr>
          <p:cNvSpPr txBox="1"/>
          <p:nvPr/>
        </p:nvSpPr>
        <p:spPr>
          <a:xfrm>
            <a:off x="486226" y="1107347"/>
            <a:ext cx="4806892" cy="4154984"/>
          </a:xfrm>
          <a:prstGeom prst="rect">
            <a:avLst/>
          </a:prstGeom>
          <a:noFill/>
        </p:spPr>
        <p:txBody>
          <a:bodyPr wrap="square" rtlCol="0">
            <a:spAutoFit/>
          </a:bodyPr>
          <a:lstStyle/>
          <a:p>
            <a:r>
              <a:rPr lang="en-US" altLang="zh-CN" sz="2400" dirty="0">
                <a:latin typeface="楷体" panose="02010609060101010101" pitchFamily="49" charset="-122"/>
                <a:ea typeface="楷体" panose="02010609060101010101" pitchFamily="49" charset="-122"/>
              </a:rPr>
              <a:t>Logistic map</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   :</a:t>
            </a:r>
          </a:p>
          <a:p>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p:[0,1]   </a:t>
            </a:r>
            <a:r>
              <a:rPr lang="zh-CN" altLang="en-US" sz="2400" dirty="0">
                <a:latin typeface="楷体" panose="02010609060101010101" pitchFamily="49" charset="-122"/>
                <a:ea typeface="楷体" panose="02010609060101010101" pitchFamily="49" charset="-122"/>
              </a:rPr>
              <a:t>当           时，产生混沌行为</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Sine map:   </a:t>
            </a:r>
          </a:p>
          <a:p>
            <a:r>
              <a:rPr lang="zh-CN" altLang="en-US" sz="2400" dirty="0">
                <a:latin typeface="楷体" panose="02010609060101010101" pitchFamily="49" charset="-122"/>
                <a:ea typeface="楷体" panose="02010609060101010101" pitchFamily="49" charset="-122"/>
              </a:rPr>
              <a:t>   </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s</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[0,1]  </a:t>
            </a:r>
            <a:r>
              <a:rPr lang="zh-CN" altLang="en-US" sz="2400" dirty="0">
                <a:latin typeface="楷体" panose="02010609060101010101" pitchFamily="49" charset="-122"/>
                <a:ea typeface="楷体" panose="02010609060101010101" pitchFamily="49" charset="-122"/>
              </a:rPr>
              <a:t>当            时，产生混沌行为</a:t>
            </a:r>
          </a:p>
        </p:txBody>
      </p:sp>
      <p:pic>
        <p:nvPicPr>
          <p:cNvPr id="4" name="图片 3">
            <a:extLst>
              <a:ext uri="{FF2B5EF4-FFF2-40B4-BE49-F238E27FC236}">
                <a16:creationId xmlns:a16="http://schemas.microsoft.com/office/drawing/2014/main" id="{2AC3D6D9-6CAB-4915-B40E-77107C135BB4}"/>
              </a:ext>
            </a:extLst>
          </p:cNvPr>
          <p:cNvPicPr>
            <a:picLocks noChangeAspect="1"/>
          </p:cNvPicPr>
          <p:nvPr/>
        </p:nvPicPr>
        <p:blipFill>
          <a:blip r:embed="rId3"/>
          <a:stretch>
            <a:fillRect/>
          </a:stretch>
        </p:blipFill>
        <p:spPr>
          <a:xfrm>
            <a:off x="2592542" y="1197020"/>
            <a:ext cx="2234494" cy="363332"/>
          </a:xfrm>
          <a:prstGeom prst="rect">
            <a:avLst/>
          </a:prstGeom>
        </p:spPr>
      </p:pic>
      <p:pic>
        <p:nvPicPr>
          <p:cNvPr id="5" name="图片 4">
            <a:extLst>
              <a:ext uri="{FF2B5EF4-FFF2-40B4-BE49-F238E27FC236}">
                <a16:creationId xmlns:a16="http://schemas.microsoft.com/office/drawing/2014/main" id="{99D8AAF1-D31F-4F3D-BCCD-7F89DE871F56}"/>
              </a:ext>
            </a:extLst>
          </p:cNvPr>
          <p:cNvPicPr>
            <a:picLocks noChangeAspect="1"/>
          </p:cNvPicPr>
          <p:nvPr/>
        </p:nvPicPr>
        <p:blipFill>
          <a:blip r:embed="rId4"/>
          <a:stretch>
            <a:fillRect/>
          </a:stretch>
        </p:blipFill>
        <p:spPr>
          <a:xfrm>
            <a:off x="1996925" y="3761593"/>
            <a:ext cx="2234493" cy="374100"/>
          </a:xfrm>
          <a:prstGeom prst="rect">
            <a:avLst/>
          </a:prstGeom>
        </p:spPr>
      </p:pic>
      <p:pic>
        <p:nvPicPr>
          <p:cNvPr id="6" name="图片 5">
            <a:extLst>
              <a:ext uri="{FF2B5EF4-FFF2-40B4-BE49-F238E27FC236}">
                <a16:creationId xmlns:a16="http://schemas.microsoft.com/office/drawing/2014/main" id="{AADE16F3-FE3A-4949-8601-9A063EEC63D3}"/>
              </a:ext>
            </a:extLst>
          </p:cNvPr>
          <p:cNvPicPr>
            <a:picLocks noChangeAspect="1"/>
          </p:cNvPicPr>
          <p:nvPr/>
        </p:nvPicPr>
        <p:blipFill>
          <a:blip r:embed="rId5"/>
          <a:stretch>
            <a:fillRect/>
          </a:stretch>
        </p:blipFill>
        <p:spPr>
          <a:xfrm>
            <a:off x="2889671" y="1898375"/>
            <a:ext cx="1623605" cy="363332"/>
          </a:xfrm>
          <a:prstGeom prst="rect">
            <a:avLst/>
          </a:prstGeom>
        </p:spPr>
      </p:pic>
      <p:pic>
        <p:nvPicPr>
          <p:cNvPr id="7" name="图片 6">
            <a:extLst>
              <a:ext uri="{FF2B5EF4-FFF2-40B4-BE49-F238E27FC236}">
                <a16:creationId xmlns:a16="http://schemas.microsoft.com/office/drawing/2014/main" id="{0CA60D87-6247-411B-AE8D-C0638ED459A0}"/>
              </a:ext>
            </a:extLst>
          </p:cNvPr>
          <p:cNvPicPr>
            <a:picLocks noChangeAspect="1"/>
          </p:cNvPicPr>
          <p:nvPr/>
        </p:nvPicPr>
        <p:blipFill>
          <a:blip r:embed="rId6"/>
          <a:stretch>
            <a:fillRect/>
          </a:stretch>
        </p:blipFill>
        <p:spPr>
          <a:xfrm>
            <a:off x="6999798" y="825450"/>
            <a:ext cx="4275190" cy="2293819"/>
          </a:xfrm>
          <a:prstGeom prst="rect">
            <a:avLst/>
          </a:prstGeom>
        </p:spPr>
      </p:pic>
      <p:pic>
        <p:nvPicPr>
          <p:cNvPr id="8" name="图片 7">
            <a:extLst>
              <a:ext uri="{FF2B5EF4-FFF2-40B4-BE49-F238E27FC236}">
                <a16:creationId xmlns:a16="http://schemas.microsoft.com/office/drawing/2014/main" id="{456CDCF7-D887-4543-AE42-8357466EB77E}"/>
              </a:ext>
            </a:extLst>
          </p:cNvPr>
          <p:cNvPicPr>
            <a:picLocks noChangeAspect="1"/>
          </p:cNvPicPr>
          <p:nvPr/>
        </p:nvPicPr>
        <p:blipFill>
          <a:blip r:embed="rId7"/>
          <a:stretch>
            <a:fillRect/>
          </a:stretch>
        </p:blipFill>
        <p:spPr>
          <a:xfrm>
            <a:off x="7007418" y="3761593"/>
            <a:ext cx="4267570" cy="2270957"/>
          </a:xfrm>
          <a:prstGeom prst="rect">
            <a:avLst/>
          </a:prstGeom>
        </p:spPr>
      </p:pic>
      <p:pic>
        <p:nvPicPr>
          <p:cNvPr id="9" name="图片 8">
            <a:extLst>
              <a:ext uri="{FF2B5EF4-FFF2-40B4-BE49-F238E27FC236}">
                <a16:creationId xmlns:a16="http://schemas.microsoft.com/office/drawing/2014/main" id="{3E337A85-6626-4C83-87E3-E518B6E58499}"/>
              </a:ext>
            </a:extLst>
          </p:cNvPr>
          <p:cNvPicPr>
            <a:picLocks noChangeAspect="1"/>
          </p:cNvPicPr>
          <p:nvPr/>
        </p:nvPicPr>
        <p:blipFill>
          <a:blip r:embed="rId8"/>
          <a:stretch>
            <a:fillRect/>
          </a:stretch>
        </p:blipFill>
        <p:spPr>
          <a:xfrm>
            <a:off x="2538811" y="4462948"/>
            <a:ext cx="1665068" cy="430051"/>
          </a:xfrm>
          <a:prstGeom prst="rect">
            <a:avLst/>
          </a:prstGeom>
        </p:spPr>
      </p:pic>
      <p:cxnSp>
        <p:nvCxnSpPr>
          <p:cNvPr id="11" name="直接箭头连接符 10">
            <a:extLst>
              <a:ext uri="{FF2B5EF4-FFF2-40B4-BE49-F238E27FC236}">
                <a16:creationId xmlns:a16="http://schemas.microsoft.com/office/drawing/2014/main" id="{38EEC15F-9339-4A19-B676-549B13DD8AA7}"/>
              </a:ext>
            </a:extLst>
          </p:cNvPr>
          <p:cNvCxnSpPr/>
          <p:nvPr/>
        </p:nvCxnSpPr>
        <p:spPr>
          <a:xfrm>
            <a:off x="3212983" y="1644242"/>
            <a:ext cx="604008" cy="2181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3531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D091F9-4698-4CCE-9F3B-F06311BDFCDB}"/>
              </a:ext>
            </a:extLst>
          </p:cNvPr>
          <p:cNvSpPr/>
          <p:nvPr/>
        </p:nvSpPr>
        <p:spPr>
          <a:xfrm>
            <a:off x="486226" y="308187"/>
            <a:ext cx="2236510" cy="584775"/>
          </a:xfrm>
          <a:prstGeom prst="rect">
            <a:avLst/>
          </a:prstGeom>
        </p:spPr>
        <p:txBody>
          <a:bodyPr wrap="none">
            <a:spAutoFit/>
          </a:bodyPr>
          <a:lstStyle/>
          <a:p>
            <a:r>
              <a:rPr lang="en-US" altLang="zh-CN" sz="3200" dirty="0">
                <a:solidFill>
                  <a:srgbClr val="57AECC"/>
                </a:solidFill>
                <a:latin typeface="黑体" panose="02010609060101010101" pitchFamily="49" charset="-122"/>
                <a:ea typeface="黑体" panose="02010609060101010101" pitchFamily="49" charset="-122"/>
              </a:rPr>
              <a:t>Trajectory</a:t>
            </a:r>
            <a:endParaRPr lang="zh-CN" altLang="en-US" sz="3200" dirty="0">
              <a:solidFill>
                <a:srgbClr val="57AECC"/>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C7ADAFAB-A2EE-4FEA-B244-4885A415D4C6}"/>
              </a:ext>
            </a:extLst>
          </p:cNvPr>
          <p:cNvPicPr>
            <a:picLocks noChangeAspect="1"/>
          </p:cNvPicPr>
          <p:nvPr/>
        </p:nvPicPr>
        <p:blipFill>
          <a:blip r:embed="rId3"/>
          <a:stretch>
            <a:fillRect/>
          </a:stretch>
        </p:blipFill>
        <p:spPr>
          <a:xfrm>
            <a:off x="486226" y="1636446"/>
            <a:ext cx="4691993" cy="983805"/>
          </a:xfrm>
          <a:prstGeom prst="rect">
            <a:avLst/>
          </a:prstGeom>
        </p:spPr>
      </p:pic>
      <p:sp>
        <p:nvSpPr>
          <p:cNvPr id="4" name="文本框 3">
            <a:extLst>
              <a:ext uri="{FF2B5EF4-FFF2-40B4-BE49-F238E27FC236}">
                <a16:creationId xmlns:a16="http://schemas.microsoft.com/office/drawing/2014/main" id="{02FDD463-C995-48D8-8056-CFD24247B819}"/>
              </a:ext>
            </a:extLst>
          </p:cNvPr>
          <p:cNvSpPr txBox="1"/>
          <p:nvPr/>
        </p:nvSpPr>
        <p:spPr>
          <a:xfrm>
            <a:off x="486226" y="1115736"/>
            <a:ext cx="3900881" cy="523220"/>
          </a:xfrm>
          <a:prstGeom prst="rect">
            <a:avLst/>
          </a:prstGeom>
          <a:noFill/>
        </p:spPr>
        <p:txBody>
          <a:bodyPr wrap="square" rtlCol="0">
            <a:spAutoFit/>
          </a:bodyPr>
          <a:lstStyle/>
          <a:p>
            <a:r>
              <a:rPr lang="en-US" altLang="zh-CN" sz="2800" dirty="0"/>
              <a:t>2D-LASM</a:t>
            </a:r>
            <a:r>
              <a:rPr lang="zh-CN" altLang="en-US" sz="2800" dirty="0"/>
              <a:t>：</a:t>
            </a:r>
          </a:p>
        </p:txBody>
      </p:sp>
      <p:pic>
        <p:nvPicPr>
          <p:cNvPr id="5" name="图片 4">
            <a:extLst>
              <a:ext uri="{FF2B5EF4-FFF2-40B4-BE49-F238E27FC236}">
                <a16:creationId xmlns:a16="http://schemas.microsoft.com/office/drawing/2014/main" id="{FE376CC3-7184-455C-B62F-796763AB7A0A}"/>
              </a:ext>
            </a:extLst>
          </p:cNvPr>
          <p:cNvPicPr>
            <a:picLocks noChangeAspect="1"/>
          </p:cNvPicPr>
          <p:nvPr/>
        </p:nvPicPr>
        <p:blipFill>
          <a:blip r:embed="rId4"/>
          <a:stretch>
            <a:fillRect/>
          </a:stretch>
        </p:blipFill>
        <p:spPr>
          <a:xfrm>
            <a:off x="1283023" y="2620251"/>
            <a:ext cx="9794988" cy="2664813"/>
          </a:xfrm>
          <a:prstGeom prst="rect">
            <a:avLst/>
          </a:prstGeom>
        </p:spPr>
      </p:pic>
      <p:sp>
        <p:nvSpPr>
          <p:cNvPr id="6" name="文本框 5">
            <a:extLst>
              <a:ext uri="{FF2B5EF4-FFF2-40B4-BE49-F238E27FC236}">
                <a16:creationId xmlns:a16="http://schemas.microsoft.com/office/drawing/2014/main" id="{8C94215C-AE9F-4141-AC7E-A8AD8940AA7B}"/>
              </a:ext>
            </a:extLst>
          </p:cNvPr>
          <p:cNvSpPr txBox="1"/>
          <p:nvPr/>
        </p:nvSpPr>
        <p:spPr>
          <a:xfrm>
            <a:off x="1604481" y="5385732"/>
            <a:ext cx="9276040" cy="369332"/>
          </a:xfrm>
          <a:prstGeom prst="rect">
            <a:avLst/>
          </a:prstGeom>
          <a:noFill/>
        </p:spPr>
        <p:txBody>
          <a:bodyPr wrap="square" rtlCol="0">
            <a:spAutoFit/>
          </a:bodyPr>
          <a:lstStyle/>
          <a:p>
            <a:r>
              <a:rPr lang="en-US" altLang="zh-CN" dirty="0"/>
              <a:t>2D Logistic</a:t>
            </a:r>
            <a:r>
              <a:rPr lang="zh-CN" altLang="en-US" dirty="0"/>
              <a:t>（</a:t>
            </a:r>
            <a:r>
              <a:rPr lang="en-US" altLang="zh-CN" dirty="0"/>
              <a:t>1.19</a:t>
            </a:r>
            <a:r>
              <a:rPr lang="zh-CN" altLang="en-US" dirty="0"/>
              <a:t>）           </a:t>
            </a:r>
            <a:r>
              <a:rPr lang="en-US" altLang="zh-CN" dirty="0"/>
              <a:t>2D-SLMM</a:t>
            </a:r>
            <a:r>
              <a:rPr lang="zh-CN" altLang="en-US" dirty="0"/>
              <a:t>（</a:t>
            </a:r>
            <a:r>
              <a:rPr lang="en-US" altLang="zh-CN" dirty="0"/>
              <a:t>1</a:t>
            </a:r>
            <a:r>
              <a:rPr lang="zh-CN" altLang="en-US" dirty="0"/>
              <a:t>，</a:t>
            </a:r>
            <a:r>
              <a:rPr lang="en-US" altLang="zh-CN" dirty="0"/>
              <a:t>3</a:t>
            </a:r>
            <a:r>
              <a:rPr lang="zh-CN" altLang="en-US" dirty="0"/>
              <a:t>）             </a:t>
            </a:r>
            <a:r>
              <a:rPr lang="en-US" altLang="zh-CN" dirty="0"/>
              <a:t>Henon</a:t>
            </a:r>
            <a:r>
              <a:rPr lang="zh-CN" altLang="en-US" dirty="0"/>
              <a:t>（</a:t>
            </a:r>
            <a:r>
              <a:rPr lang="en-US" altLang="zh-CN" dirty="0"/>
              <a:t>1.4</a:t>
            </a:r>
            <a:r>
              <a:rPr lang="zh-CN" altLang="en-US" dirty="0"/>
              <a:t>，</a:t>
            </a:r>
            <a:r>
              <a:rPr lang="en-US" altLang="zh-CN" dirty="0"/>
              <a:t>0.3</a:t>
            </a:r>
            <a:r>
              <a:rPr lang="zh-CN" altLang="en-US" dirty="0"/>
              <a:t>）          </a:t>
            </a:r>
            <a:r>
              <a:rPr lang="en-US" altLang="zh-CN" dirty="0"/>
              <a:t>2D-LASM</a:t>
            </a:r>
            <a:r>
              <a:rPr lang="zh-CN" altLang="en-US" dirty="0"/>
              <a:t>（</a:t>
            </a:r>
            <a:r>
              <a:rPr lang="en-US" altLang="zh-CN" dirty="0"/>
              <a:t>0.9</a:t>
            </a:r>
            <a:r>
              <a:rPr lang="zh-CN" altLang="en-US" dirty="0"/>
              <a:t>）</a:t>
            </a:r>
          </a:p>
        </p:txBody>
      </p:sp>
    </p:spTree>
    <p:extLst>
      <p:ext uri="{BB962C8B-B14F-4D97-AF65-F5344CB8AC3E}">
        <p14:creationId xmlns:p14="http://schemas.microsoft.com/office/powerpoint/2010/main" val="2705090679"/>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清爽通用毕业论文答辩ppt模板"/>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57AECC"/>
      </a:accent1>
      <a:accent2>
        <a:srgbClr val="57AECC"/>
      </a:accent2>
      <a:accent3>
        <a:srgbClr val="EDAD9C"/>
      </a:accent3>
      <a:accent4>
        <a:srgbClr val="57AECC"/>
      </a:accent4>
      <a:accent5>
        <a:srgbClr val="EDAD9C"/>
      </a:accent5>
      <a:accent6>
        <a:srgbClr val="57AECC"/>
      </a:accent6>
      <a:hlink>
        <a:srgbClr val="0563C1"/>
      </a:hlink>
      <a:folHlink>
        <a:srgbClr val="954D72"/>
      </a:folHlink>
    </a:clrScheme>
    <a:fontScheme name="czf2l41f">
      <a:majorFont>
        <a:latin typeface="字魂105号-简雅黑" panose="020F0302020204030204"/>
        <a:ea typeface="字魂105号-简雅黑"/>
        <a:cs typeface=""/>
      </a:majorFont>
      <a:minorFont>
        <a:latin typeface="字魂105号-简雅黑" panose="020F0502020204030204"/>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44546A"/>
      </a:dk2>
      <a:lt2>
        <a:srgbClr val="E6E4E4"/>
      </a:lt2>
      <a:accent1>
        <a:srgbClr val="57AECC"/>
      </a:accent1>
      <a:accent2>
        <a:srgbClr val="57AECC"/>
      </a:accent2>
      <a:accent3>
        <a:srgbClr val="EDAD9C"/>
      </a:accent3>
      <a:accent4>
        <a:srgbClr val="57AECC"/>
      </a:accent4>
      <a:accent5>
        <a:srgbClr val="EDAD9C"/>
      </a:accent5>
      <a:accent6>
        <a:srgbClr val="57AECC"/>
      </a:accent6>
      <a:hlink>
        <a:srgbClr val="0563C1"/>
      </a:hlink>
      <a:folHlink>
        <a:srgbClr val="954D72"/>
      </a:folHlink>
    </a:clrScheme>
    <a:fontScheme name="czf2l41f">
      <a:majorFont>
        <a:latin typeface="字魂105号-简雅黑" panose="020F0302020204030204"/>
        <a:ea typeface="字魂105号-简雅黑"/>
        <a:cs typeface=""/>
      </a:majorFont>
      <a:minorFont>
        <a:latin typeface="字魂105号-简雅黑" panose="020F0502020204030204"/>
        <a:ea typeface="字魂105号-简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57AECC"/>
    </a:accent1>
    <a:accent2>
      <a:srgbClr val="57AECC"/>
    </a:accent2>
    <a:accent3>
      <a:srgbClr val="EDAD9C"/>
    </a:accent3>
    <a:accent4>
      <a:srgbClr val="57AECC"/>
    </a:accent4>
    <a:accent5>
      <a:srgbClr val="EDAD9C"/>
    </a:accent5>
    <a:accent6>
      <a:srgbClr val="57AECC"/>
    </a:accent6>
    <a:hlink>
      <a:srgbClr val="0563C1"/>
    </a:hlink>
    <a:folHlink>
      <a:srgbClr val="954D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6E4E4"/>
    </a:lt2>
    <a:accent1>
      <a:srgbClr val="57AECC"/>
    </a:accent1>
    <a:accent2>
      <a:srgbClr val="57AECC"/>
    </a:accent2>
    <a:accent3>
      <a:srgbClr val="EDAD9C"/>
    </a:accent3>
    <a:accent4>
      <a:srgbClr val="57AECC"/>
    </a:accent4>
    <a:accent5>
      <a:srgbClr val="EDAD9C"/>
    </a:accent5>
    <a:accent6>
      <a:srgbClr val="57AECC"/>
    </a:accent6>
    <a:hlink>
      <a:srgbClr val="0563C1"/>
    </a:hlink>
    <a:folHlink>
      <a:srgbClr val="954D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6E4E4"/>
    </a:lt2>
    <a:accent1>
      <a:srgbClr val="57AECC"/>
    </a:accent1>
    <a:accent2>
      <a:srgbClr val="57AECC"/>
    </a:accent2>
    <a:accent3>
      <a:srgbClr val="EDAD9C"/>
    </a:accent3>
    <a:accent4>
      <a:srgbClr val="57AECC"/>
    </a:accent4>
    <a:accent5>
      <a:srgbClr val="EDAD9C"/>
    </a:accent5>
    <a:accent6>
      <a:srgbClr val="57AECC"/>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1824</TotalTime>
  <Words>1232</Words>
  <Application>Microsoft Office PowerPoint</Application>
  <PresentationFormat>宽屏</PresentationFormat>
  <Paragraphs>190</Paragraphs>
  <Slides>36</Slides>
  <Notes>36</Notes>
  <HiddenSlides>1</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36</vt:i4>
      </vt:variant>
    </vt:vector>
  </HeadingPairs>
  <TitlesOfParts>
    <vt:vector size="45" baseType="lpstr">
      <vt:lpstr>等线</vt:lpstr>
      <vt:lpstr>黑体</vt:lpstr>
      <vt:lpstr>楷体</vt:lpstr>
      <vt:lpstr>宋体</vt:lpstr>
      <vt:lpstr>微软雅黑</vt:lpstr>
      <vt:lpstr>字魂105号-简雅黑</vt:lpstr>
      <vt:lpstr>Arial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清爽通用毕业论文答辩ppt模板</dc:title>
  <dc:creator>Administrator</dc:creator>
  <cp:lastModifiedBy>可馨 乐</cp:lastModifiedBy>
  <cp:revision>79</cp:revision>
  <dcterms:created xsi:type="dcterms:W3CDTF">2019-03-06T05:26:30Z</dcterms:created>
  <dcterms:modified xsi:type="dcterms:W3CDTF">2019-11-29T06:37:10Z</dcterms:modified>
</cp:coreProperties>
</file>